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1614" r:id="rId2"/>
    <p:sldId id="1607" r:id="rId3"/>
    <p:sldId id="634" r:id="rId4"/>
    <p:sldId id="1608" r:id="rId5"/>
    <p:sldId id="1610" r:id="rId6"/>
    <p:sldId id="1609" r:id="rId7"/>
    <p:sldId id="1611" r:id="rId8"/>
    <p:sldId id="1612" r:id="rId9"/>
    <p:sldId id="161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F129919-5BDF-46D9-5E01-98E0B03EAA73}" name="Faith Iyoha" initials="FI" userId="bf2559c2debc2bc0"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a:srgbClr val="000099"/>
    <a:srgbClr val="CC6600"/>
    <a:srgbClr val="000000"/>
    <a:srgbClr val="F2F2F2"/>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86" autoAdjust="0"/>
    <p:restoredTop sz="94651"/>
  </p:normalViewPr>
  <p:slideViewPr>
    <p:cSldViewPr snapToGrid="0">
      <p:cViewPr varScale="1">
        <p:scale>
          <a:sx n="64" d="100"/>
          <a:sy n="64" d="100"/>
        </p:scale>
        <p:origin x="816"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C2B212-A9FC-4526-8957-6E976E1584E3}" type="datetimeFigureOut">
              <a:rPr lang="en-US" smtClean="0"/>
              <a:t>7/14/2023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349683-6C96-47BE-B3B3-20ACE117FFC2}" type="slidenum">
              <a:rPr lang="en-US" smtClean="0"/>
              <a:t>‹#›</a:t>
            </a:fld>
            <a:endParaRPr lang="en-US"/>
          </a:p>
        </p:txBody>
      </p:sp>
    </p:spTree>
    <p:extLst>
      <p:ext uri="{BB962C8B-B14F-4D97-AF65-F5344CB8AC3E}">
        <p14:creationId xmlns:p14="http://schemas.microsoft.com/office/powerpoint/2010/main" val="3991782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349683-6C96-47BE-B3B3-20ACE117FFC2}" type="slidenum">
              <a:rPr lang="en-US" smtClean="0"/>
              <a:t>3</a:t>
            </a:fld>
            <a:endParaRPr lang="en-US"/>
          </a:p>
        </p:txBody>
      </p:sp>
    </p:spTree>
    <p:extLst>
      <p:ext uri="{BB962C8B-B14F-4D97-AF65-F5344CB8AC3E}">
        <p14:creationId xmlns:p14="http://schemas.microsoft.com/office/powerpoint/2010/main" val="2593320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349683-6C96-47BE-B3B3-20ACE117FFC2}" type="slidenum">
              <a:rPr lang="en-US" smtClean="0"/>
              <a:t>4</a:t>
            </a:fld>
            <a:endParaRPr lang="en-US"/>
          </a:p>
        </p:txBody>
      </p:sp>
    </p:spTree>
    <p:extLst>
      <p:ext uri="{BB962C8B-B14F-4D97-AF65-F5344CB8AC3E}">
        <p14:creationId xmlns:p14="http://schemas.microsoft.com/office/powerpoint/2010/main" val="4292870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349683-6C96-47BE-B3B3-20ACE117FFC2}" type="slidenum">
              <a:rPr lang="en-US" smtClean="0"/>
              <a:t>5</a:t>
            </a:fld>
            <a:endParaRPr lang="en-US"/>
          </a:p>
        </p:txBody>
      </p:sp>
    </p:spTree>
    <p:extLst>
      <p:ext uri="{BB962C8B-B14F-4D97-AF65-F5344CB8AC3E}">
        <p14:creationId xmlns:p14="http://schemas.microsoft.com/office/powerpoint/2010/main" val="3687483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349683-6C96-47BE-B3B3-20ACE117FFC2}" type="slidenum">
              <a:rPr lang="en-US" smtClean="0"/>
              <a:t>6</a:t>
            </a:fld>
            <a:endParaRPr lang="en-US"/>
          </a:p>
        </p:txBody>
      </p:sp>
    </p:spTree>
    <p:extLst>
      <p:ext uri="{BB962C8B-B14F-4D97-AF65-F5344CB8AC3E}">
        <p14:creationId xmlns:p14="http://schemas.microsoft.com/office/powerpoint/2010/main" val="2235532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349683-6C96-47BE-B3B3-20ACE117FFC2}" type="slidenum">
              <a:rPr lang="en-US" smtClean="0"/>
              <a:t>7</a:t>
            </a:fld>
            <a:endParaRPr lang="en-US"/>
          </a:p>
        </p:txBody>
      </p:sp>
    </p:spTree>
    <p:extLst>
      <p:ext uri="{BB962C8B-B14F-4D97-AF65-F5344CB8AC3E}">
        <p14:creationId xmlns:p14="http://schemas.microsoft.com/office/powerpoint/2010/main" val="3841732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349683-6C96-47BE-B3B3-20ACE117FFC2}" type="slidenum">
              <a:rPr lang="en-US" smtClean="0"/>
              <a:t>8</a:t>
            </a:fld>
            <a:endParaRPr lang="en-US"/>
          </a:p>
        </p:txBody>
      </p:sp>
    </p:spTree>
    <p:extLst>
      <p:ext uri="{BB962C8B-B14F-4D97-AF65-F5344CB8AC3E}">
        <p14:creationId xmlns:p14="http://schemas.microsoft.com/office/powerpoint/2010/main" val="2766014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349683-6C96-47BE-B3B3-20ACE117FFC2}" type="slidenum">
              <a:rPr lang="en-US" smtClean="0"/>
              <a:t>9</a:t>
            </a:fld>
            <a:endParaRPr lang="en-US"/>
          </a:p>
        </p:txBody>
      </p:sp>
    </p:spTree>
    <p:extLst>
      <p:ext uri="{BB962C8B-B14F-4D97-AF65-F5344CB8AC3E}">
        <p14:creationId xmlns:p14="http://schemas.microsoft.com/office/powerpoint/2010/main" val="2339496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B9AB3-61AC-4D42-A6EF-DD02282C60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AE27BE-6525-4637-98C6-F192BECC1F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493465-919B-4122-9EB7-8C0C71FC2B6F}"/>
              </a:ext>
            </a:extLst>
          </p:cNvPr>
          <p:cNvSpPr>
            <a:spLocks noGrp="1"/>
          </p:cNvSpPr>
          <p:nvPr>
            <p:ph type="dt" sz="half" idx="10"/>
          </p:nvPr>
        </p:nvSpPr>
        <p:spPr/>
        <p:txBody>
          <a:bodyPr/>
          <a:lstStyle/>
          <a:p>
            <a:fld id="{1F449ED2-2467-428B-B5E7-267818E83E59}" type="datetimeFigureOut">
              <a:rPr lang="en-US" smtClean="0"/>
              <a:t>7/14/2023</a:t>
            </a:fld>
            <a:endParaRPr lang="en-US"/>
          </a:p>
        </p:txBody>
      </p:sp>
      <p:sp>
        <p:nvSpPr>
          <p:cNvPr id="5" name="Footer Placeholder 4">
            <a:extLst>
              <a:ext uri="{FF2B5EF4-FFF2-40B4-BE49-F238E27FC236}">
                <a16:creationId xmlns:a16="http://schemas.microsoft.com/office/drawing/2014/main" id="{B83EED19-C111-4D6A-A1AC-8B79E0BCB9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508C24-22CE-4A3D-A1DA-34EA7B0C5F17}"/>
              </a:ext>
            </a:extLst>
          </p:cNvPr>
          <p:cNvSpPr>
            <a:spLocks noGrp="1"/>
          </p:cNvSpPr>
          <p:nvPr>
            <p:ph type="sldNum" sz="quarter" idx="12"/>
          </p:nvPr>
        </p:nvSpPr>
        <p:spPr/>
        <p:txBody>
          <a:bodyPr/>
          <a:lstStyle/>
          <a:p>
            <a:fld id="{5244A430-5287-4877-87B9-4C5C61F15001}" type="slidenum">
              <a:rPr lang="en-US" smtClean="0"/>
              <a:t>‹#›</a:t>
            </a:fld>
            <a:endParaRPr lang="en-US"/>
          </a:p>
        </p:txBody>
      </p:sp>
    </p:spTree>
    <p:extLst>
      <p:ext uri="{BB962C8B-B14F-4D97-AF65-F5344CB8AC3E}">
        <p14:creationId xmlns:p14="http://schemas.microsoft.com/office/powerpoint/2010/main" val="419583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4CB9B-C3B5-4AAB-AEBB-EBA097CC35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8DD2995-BB66-4BA2-9190-80DEFEF4D8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89F1B2-7503-485F-A58E-BD8BB64F81BF}"/>
              </a:ext>
            </a:extLst>
          </p:cNvPr>
          <p:cNvSpPr>
            <a:spLocks noGrp="1"/>
          </p:cNvSpPr>
          <p:nvPr>
            <p:ph type="dt" sz="half" idx="10"/>
          </p:nvPr>
        </p:nvSpPr>
        <p:spPr/>
        <p:txBody>
          <a:bodyPr/>
          <a:lstStyle/>
          <a:p>
            <a:fld id="{1F449ED2-2467-428B-B5E7-267818E83E59}" type="datetimeFigureOut">
              <a:rPr lang="en-US" smtClean="0"/>
              <a:t>7/14/2023</a:t>
            </a:fld>
            <a:endParaRPr lang="en-US"/>
          </a:p>
        </p:txBody>
      </p:sp>
      <p:sp>
        <p:nvSpPr>
          <p:cNvPr id="5" name="Footer Placeholder 4">
            <a:extLst>
              <a:ext uri="{FF2B5EF4-FFF2-40B4-BE49-F238E27FC236}">
                <a16:creationId xmlns:a16="http://schemas.microsoft.com/office/drawing/2014/main" id="{DCC12255-29E3-43B6-9775-931935EDD7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BF29B7-57CA-440F-94B7-5CE0327BD1C4}"/>
              </a:ext>
            </a:extLst>
          </p:cNvPr>
          <p:cNvSpPr>
            <a:spLocks noGrp="1"/>
          </p:cNvSpPr>
          <p:nvPr>
            <p:ph type="sldNum" sz="quarter" idx="12"/>
          </p:nvPr>
        </p:nvSpPr>
        <p:spPr/>
        <p:txBody>
          <a:bodyPr/>
          <a:lstStyle/>
          <a:p>
            <a:fld id="{5244A430-5287-4877-87B9-4C5C61F15001}" type="slidenum">
              <a:rPr lang="en-US" smtClean="0"/>
              <a:t>‹#›</a:t>
            </a:fld>
            <a:endParaRPr lang="en-US"/>
          </a:p>
        </p:txBody>
      </p:sp>
    </p:spTree>
    <p:extLst>
      <p:ext uri="{BB962C8B-B14F-4D97-AF65-F5344CB8AC3E}">
        <p14:creationId xmlns:p14="http://schemas.microsoft.com/office/powerpoint/2010/main" val="588427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B2251A-4CB9-4440-8F9F-AB2B8EE1B5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C841F42-5708-4BDA-B17B-EDB4B08405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64EDBB-B1D5-4302-A4D5-BCC9A4F02334}"/>
              </a:ext>
            </a:extLst>
          </p:cNvPr>
          <p:cNvSpPr>
            <a:spLocks noGrp="1"/>
          </p:cNvSpPr>
          <p:nvPr>
            <p:ph type="dt" sz="half" idx="10"/>
          </p:nvPr>
        </p:nvSpPr>
        <p:spPr/>
        <p:txBody>
          <a:bodyPr/>
          <a:lstStyle/>
          <a:p>
            <a:fld id="{1F449ED2-2467-428B-B5E7-267818E83E59}" type="datetimeFigureOut">
              <a:rPr lang="en-US" smtClean="0"/>
              <a:t>7/14/2023</a:t>
            </a:fld>
            <a:endParaRPr lang="en-US"/>
          </a:p>
        </p:txBody>
      </p:sp>
      <p:sp>
        <p:nvSpPr>
          <p:cNvPr id="5" name="Footer Placeholder 4">
            <a:extLst>
              <a:ext uri="{FF2B5EF4-FFF2-40B4-BE49-F238E27FC236}">
                <a16:creationId xmlns:a16="http://schemas.microsoft.com/office/drawing/2014/main" id="{80D38F82-C9B3-40ED-A19A-625FB6D7A6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766473-FC65-47D7-867C-E7A863EF3222}"/>
              </a:ext>
            </a:extLst>
          </p:cNvPr>
          <p:cNvSpPr>
            <a:spLocks noGrp="1"/>
          </p:cNvSpPr>
          <p:nvPr>
            <p:ph type="sldNum" sz="quarter" idx="12"/>
          </p:nvPr>
        </p:nvSpPr>
        <p:spPr/>
        <p:txBody>
          <a:bodyPr/>
          <a:lstStyle/>
          <a:p>
            <a:fld id="{5244A430-5287-4877-87B9-4C5C61F15001}" type="slidenum">
              <a:rPr lang="en-US" smtClean="0"/>
              <a:t>‹#›</a:t>
            </a:fld>
            <a:endParaRPr lang="en-US"/>
          </a:p>
        </p:txBody>
      </p:sp>
    </p:spTree>
    <p:extLst>
      <p:ext uri="{BB962C8B-B14F-4D97-AF65-F5344CB8AC3E}">
        <p14:creationId xmlns:p14="http://schemas.microsoft.com/office/powerpoint/2010/main" val="4168901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05376-3E64-4536-9DC6-E98A642550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C4E45C-825E-4C20-A7A7-0974B4B415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3F9CFA-5C81-4937-A8FC-8374B97E5F98}"/>
              </a:ext>
            </a:extLst>
          </p:cNvPr>
          <p:cNvSpPr>
            <a:spLocks noGrp="1"/>
          </p:cNvSpPr>
          <p:nvPr>
            <p:ph type="dt" sz="half" idx="10"/>
          </p:nvPr>
        </p:nvSpPr>
        <p:spPr/>
        <p:txBody>
          <a:bodyPr/>
          <a:lstStyle/>
          <a:p>
            <a:fld id="{1F449ED2-2467-428B-B5E7-267818E83E59}" type="datetimeFigureOut">
              <a:rPr lang="en-US" smtClean="0"/>
              <a:t>7/14/2023</a:t>
            </a:fld>
            <a:endParaRPr lang="en-US"/>
          </a:p>
        </p:txBody>
      </p:sp>
      <p:sp>
        <p:nvSpPr>
          <p:cNvPr id="5" name="Footer Placeholder 4">
            <a:extLst>
              <a:ext uri="{FF2B5EF4-FFF2-40B4-BE49-F238E27FC236}">
                <a16:creationId xmlns:a16="http://schemas.microsoft.com/office/drawing/2014/main" id="{D24DECE1-D301-4E0C-875D-2AFC630BEF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E3BFD9-E36E-4FEF-B467-1F4C34F2564C}"/>
              </a:ext>
            </a:extLst>
          </p:cNvPr>
          <p:cNvSpPr>
            <a:spLocks noGrp="1"/>
          </p:cNvSpPr>
          <p:nvPr>
            <p:ph type="sldNum" sz="quarter" idx="12"/>
          </p:nvPr>
        </p:nvSpPr>
        <p:spPr/>
        <p:txBody>
          <a:bodyPr/>
          <a:lstStyle/>
          <a:p>
            <a:fld id="{5244A430-5287-4877-87B9-4C5C61F15001}" type="slidenum">
              <a:rPr lang="en-US" smtClean="0"/>
              <a:t>‹#›</a:t>
            </a:fld>
            <a:endParaRPr lang="en-US"/>
          </a:p>
        </p:txBody>
      </p:sp>
    </p:spTree>
    <p:extLst>
      <p:ext uri="{BB962C8B-B14F-4D97-AF65-F5344CB8AC3E}">
        <p14:creationId xmlns:p14="http://schemas.microsoft.com/office/powerpoint/2010/main" val="1773691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64130-7CF7-4F5B-A59B-F7A41115E9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0115A7-C667-40B7-9202-8ED8856B6F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4BB460-4B95-4DC7-8669-9FAA540D0CBC}"/>
              </a:ext>
            </a:extLst>
          </p:cNvPr>
          <p:cNvSpPr>
            <a:spLocks noGrp="1"/>
          </p:cNvSpPr>
          <p:nvPr>
            <p:ph type="dt" sz="half" idx="10"/>
          </p:nvPr>
        </p:nvSpPr>
        <p:spPr/>
        <p:txBody>
          <a:bodyPr/>
          <a:lstStyle/>
          <a:p>
            <a:fld id="{1F449ED2-2467-428B-B5E7-267818E83E59}" type="datetimeFigureOut">
              <a:rPr lang="en-US" smtClean="0"/>
              <a:t>7/14/2023</a:t>
            </a:fld>
            <a:endParaRPr lang="en-US"/>
          </a:p>
        </p:txBody>
      </p:sp>
      <p:sp>
        <p:nvSpPr>
          <p:cNvPr id="5" name="Footer Placeholder 4">
            <a:extLst>
              <a:ext uri="{FF2B5EF4-FFF2-40B4-BE49-F238E27FC236}">
                <a16:creationId xmlns:a16="http://schemas.microsoft.com/office/drawing/2014/main" id="{75E63FAA-A1F6-46D4-BE41-6E924B0E17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9FC70F-8E3A-435C-815F-75131F6142CD}"/>
              </a:ext>
            </a:extLst>
          </p:cNvPr>
          <p:cNvSpPr>
            <a:spLocks noGrp="1"/>
          </p:cNvSpPr>
          <p:nvPr>
            <p:ph type="sldNum" sz="quarter" idx="12"/>
          </p:nvPr>
        </p:nvSpPr>
        <p:spPr/>
        <p:txBody>
          <a:bodyPr/>
          <a:lstStyle/>
          <a:p>
            <a:fld id="{5244A430-5287-4877-87B9-4C5C61F15001}" type="slidenum">
              <a:rPr lang="en-US" smtClean="0"/>
              <a:t>‹#›</a:t>
            </a:fld>
            <a:endParaRPr lang="en-US"/>
          </a:p>
        </p:txBody>
      </p:sp>
    </p:spTree>
    <p:extLst>
      <p:ext uri="{BB962C8B-B14F-4D97-AF65-F5344CB8AC3E}">
        <p14:creationId xmlns:p14="http://schemas.microsoft.com/office/powerpoint/2010/main" val="718132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F5A20-27F5-4819-833C-E288CAA6C2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A67AF7-7A3D-4D66-8049-436C64BD04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496183-605A-48BE-90BE-ADC6F92D00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A1B67B0-FA8E-4325-8172-5CB316BE47A1}"/>
              </a:ext>
            </a:extLst>
          </p:cNvPr>
          <p:cNvSpPr>
            <a:spLocks noGrp="1"/>
          </p:cNvSpPr>
          <p:nvPr>
            <p:ph type="dt" sz="half" idx="10"/>
          </p:nvPr>
        </p:nvSpPr>
        <p:spPr/>
        <p:txBody>
          <a:bodyPr/>
          <a:lstStyle/>
          <a:p>
            <a:fld id="{1F449ED2-2467-428B-B5E7-267818E83E59}" type="datetimeFigureOut">
              <a:rPr lang="en-US" smtClean="0"/>
              <a:t>7/14/2023</a:t>
            </a:fld>
            <a:endParaRPr lang="en-US"/>
          </a:p>
        </p:txBody>
      </p:sp>
      <p:sp>
        <p:nvSpPr>
          <p:cNvPr id="6" name="Footer Placeholder 5">
            <a:extLst>
              <a:ext uri="{FF2B5EF4-FFF2-40B4-BE49-F238E27FC236}">
                <a16:creationId xmlns:a16="http://schemas.microsoft.com/office/drawing/2014/main" id="{E83820C6-1D89-4AD9-814F-BA129E7AFE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D04487-7EDB-4D4C-9121-FFA64D08818D}"/>
              </a:ext>
            </a:extLst>
          </p:cNvPr>
          <p:cNvSpPr>
            <a:spLocks noGrp="1"/>
          </p:cNvSpPr>
          <p:nvPr>
            <p:ph type="sldNum" sz="quarter" idx="12"/>
          </p:nvPr>
        </p:nvSpPr>
        <p:spPr/>
        <p:txBody>
          <a:bodyPr/>
          <a:lstStyle/>
          <a:p>
            <a:fld id="{5244A430-5287-4877-87B9-4C5C61F15001}" type="slidenum">
              <a:rPr lang="en-US" smtClean="0"/>
              <a:t>‹#›</a:t>
            </a:fld>
            <a:endParaRPr lang="en-US"/>
          </a:p>
        </p:txBody>
      </p:sp>
    </p:spTree>
    <p:extLst>
      <p:ext uri="{BB962C8B-B14F-4D97-AF65-F5344CB8AC3E}">
        <p14:creationId xmlns:p14="http://schemas.microsoft.com/office/powerpoint/2010/main" val="856172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84E83-2939-413D-BC62-02C66F21E87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E0CB9A-5E67-41F0-9570-0AC35D718A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F4FA7D-BCBB-4378-B0E0-66254D4454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94F093-3E71-44E6-B906-A7B9F5DD88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1D667C-27BD-4CA1-9655-1B2960CC09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E95297-BE41-4E17-B13C-168312A719A3}"/>
              </a:ext>
            </a:extLst>
          </p:cNvPr>
          <p:cNvSpPr>
            <a:spLocks noGrp="1"/>
          </p:cNvSpPr>
          <p:nvPr>
            <p:ph type="dt" sz="half" idx="10"/>
          </p:nvPr>
        </p:nvSpPr>
        <p:spPr/>
        <p:txBody>
          <a:bodyPr/>
          <a:lstStyle/>
          <a:p>
            <a:fld id="{1F449ED2-2467-428B-B5E7-267818E83E59}" type="datetimeFigureOut">
              <a:rPr lang="en-US" smtClean="0"/>
              <a:t>7/14/2023</a:t>
            </a:fld>
            <a:endParaRPr lang="en-US"/>
          </a:p>
        </p:txBody>
      </p:sp>
      <p:sp>
        <p:nvSpPr>
          <p:cNvPr id="8" name="Footer Placeholder 7">
            <a:extLst>
              <a:ext uri="{FF2B5EF4-FFF2-40B4-BE49-F238E27FC236}">
                <a16:creationId xmlns:a16="http://schemas.microsoft.com/office/drawing/2014/main" id="{05E802A6-DB07-429E-87ED-10070737317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98A65F7-30D4-45C6-8F26-024C09EEA74C}"/>
              </a:ext>
            </a:extLst>
          </p:cNvPr>
          <p:cNvSpPr>
            <a:spLocks noGrp="1"/>
          </p:cNvSpPr>
          <p:nvPr>
            <p:ph type="sldNum" sz="quarter" idx="12"/>
          </p:nvPr>
        </p:nvSpPr>
        <p:spPr/>
        <p:txBody>
          <a:bodyPr/>
          <a:lstStyle/>
          <a:p>
            <a:fld id="{5244A430-5287-4877-87B9-4C5C61F15001}" type="slidenum">
              <a:rPr lang="en-US" smtClean="0"/>
              <a:t>‹#›</a:t>
            </a:fld>
            <a:endParaRPr lang="en-US"/>
          </a:p>
        </p:txBody>
      </p:sp>
    </p:spTree>
    <p:extLst>
      <p:ext uri="{BB962C8B-B14F-4D97-AF65-F5344CB8AC3E}">
        <p14:creationId xmlns:p14="http://schemas.microsoft.com/office/powerpoint/2010/main" val="329955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363EA-9F55-402E-8040-6F7DB3D6F3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7EAF592-E731-4761-9330-8B92E08779C6}"/>
              </a:ext>
            </a:extLst>
          </p:cNvPr>
          <p:cNvSpPr>
            <a:spLocks noGrp="1"/>
          </p:cNvSpPr>
          <p:nvPr>
            <p:ph type="dt" sz="half" idx="10"/>
          </p:nvPr>
        </p:nvSpPr>
        <p:spPr/>
        <p:txBody>
          <a:bodyPr/>
          <a:lstStyle/>
          <a:p>
            <a:fld id="{1F449ED2-2467-428B-B5E7-267818E83E59}" type="datetimeFigureOut">
              <a:rPr lang="en-US" smtClean="0"/>
              <a:t>7/14/2023</a:t>
            </a:fld>
            <a:endParaRPr lang="en-US"/>
          </a:p>
        </p:txBody>
      </p:sp>
      <p:sp>
        <p:nvSpPr>
          <p:cNvPr id="4" name="Footer Placeholder 3">
            <a:extLst>
              <a:ext uri="{FF2B5EF4-FFF2-40B4-BE49-F238E27FC236}">
                <a16:creationId xmlns:a16="http://schemas.microsoft.com/office/drawing/2014/main" id="{3F5A80DB-446E-4AEC-BF3D-053CC98D0A0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B66B17-64C7-4274-9B70-731F255B9B26}"/>
              </a:ext>
            </a:extLst>
          </p:cNvPr>
          <p:cNvSpPr>
            <a:spLocks noGrp="1"/>
          </p:cNvSpPr>
          <p:nvPr>
            <p:ph type="sldNum" sz="quarter" idx="12"/>
          </p:nvPr>
        </p:nvSpPr>
        <p:spPr/>
        <p:txBody>
          <a:bodyPr/>
          <a:lstStyle/>
          <a:p>
            <a:fld id="{5244A430-5287-4877-87B9-4C5C61F15001}" type="slidenum">
              <a:rPr lang="en-US" smtClean="0"/>
              <a:t>‹#›</a:t>
            </a:fld>
            <a:endParaRPr lang="en-US"/>
          </a:p>
        </p:txBody>
      </p:sp>
    </p:spTree>
    <p:extLst>
      <p:ext uri="{BB962C8B-B14F-4D97-AF65-F5344CB8AC3E}">
        <p14:creationId xmlns:p14="http://schemas.microsoft.com/office/powerpoint/2010/main" val="1250749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F17868-0327-4562-8E56-9BE82F063444}"/>
              </a:ext>
            </a:extLst>
          </p:cNvPr>
          <p:cNvSpPr>
            <a:spLocks noGrp="1"/>
          </p:cNvSpPr>
          <p:nvPr>
            <p:ph type="dt" sz="half" idx="10"/>
          </p:nvPr>
        </p:nvSpPr>
        <p:spPr/>
        <p:txBody>
          <a:bodyPr/>
          <a:lstStyle/>
          <a:p>
            <a:fld id="{1F449ED2-2467-428B-B5E7-267818E83E59}" type="datetimeFigureOut">
              <a:rPr lang="en-US" smtClean="0"/>
              <a:t>7/14/2023</a:t>
            </a:fld>
            <a:endParaRPr lang="en-US"/>
          </a:p>
        </p:txBody>
      </p:sp>
      <p:sp>
        <p:nvSpPr>
          <p:cNvPr id="3" name="Footer Placeholder 2">
            <a:extLst>
              <a:ext uri="{FF2B5EF4-FFF2-40B4-BE49-F238E27FC236}">
                <a16:creationId xmlns:a16="http://schemas.microsoft.com/office/drawing/2014/main" id="{28D6D094-3F62-48FB-B6CD-F0D7718CA5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D61AD6D-7AE2-4018-9E6A-985AF6C52C6A}"/>
              </a:ext>
            </a:extLst>
          </p:cNvPr>
          <p:cNvSpPr>
            <a:spLocks noGrp="1"/>
          </p:cNvSpPr>
          <p:nvPr>
            <p:ph type="sldNum" sz="quarter" idx="12"/>
          </p:nvPr>
        </p:nvSpPr>
        <p:spPr/>
        <p:txBody>
          <a:bodyPr/>
          <a:lstStyle/>
          <a:p>
            <a:fld id="{5244A430-5287-4877-87B9-4C5C61F15001}" type="slidenum">
              <a:rPr lang="en-US" smtClean="0"/>
              <a:t>‹#›</a:t>
            </a:fld>
            <a:endParaRPr lang="en-US"/>
          </a:p>
        </p:txBody>
      </p:sp>
    </p:spTree>
    <p:extLst>
      <p:ext uri="{BB962C8B-B14F-4D97-AF65-F5344CB8AC3E}">
        <p14:creationId xmlns:p14="http://schemas.microsoft.com/office/powerpoint/2010/main" val="98090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FB65C-DD68-4E5B-929D-A2AD824333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FD97A61-D641-44A0-9612-9140E0C8A8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80FDD3-8E53-40B5-AADA-2168513934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4D5D1A-A837-4C62-BA4C-52A28389CC82}"/>
              </a:ext>
            </a:extLst>
          </p:cNvPr>
          <p:cNvSpPr>
            <a:spLocks noGrp="1"/>
          </p:cNvSpPr>
          <p:nvPr>
            <p:ph type="dt" sz="half" idx="10"/>
          </p:nvPr>
        </p:nvSpPr>
        <p:spPr/>
        <p:txBody>
          <a:bodyPr/>
          <a:lstStyle/>
          <a:p>
            <a:fld id="{1F449ED2-2467-428B-B5E7-267818E83E59}" type="datetimeFigureOut">
              <a:rPr lang="en-US" smtClean="0"/>
              <a:t>7/14/2023</a:t>
            </a:fld>
            <a:endParaRPr lang="en-US"/>
          </a:p>
        </p:txBody>
      </p:sp>
      <p:sp>
        <p:nvSpPr>
          <p:cNvPr id="6" name="Footer Placeholder 5">
            <a:extLst>
              <a:ext uri="{FF2B5EF4-FFF2-40B4-BE49-F238E27FC236}">
                <a16:creationId xmlns:a16="http://schemas.microsoft.com/office/drawing/2014/main" id="{12E9EB7D-2D02-409A-AF2E-7140579420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5C79D7-5D7A-4E66-A134-488FA86C08B6}"/>
              </a:ext>
            </a:extLst>
          </p:cNvPr>
          <p:cNvSpPr>
            <a:spLocks noGrp="1"/>
          </p:cNvSpPr>
          <p:nvPr>
            <p:ph type="sldNum" sz="quarter" idx="12"/>
          </p:nvPr>
        </p:nvSpPr>
        <p:spPr/>
        <p:txBody>
          <a:bodyPr/>
          <a:lstStyle/>
          <a:p>
            <a:fld id="{5244A430-5287-4877-87B9-4C5C61F15001}" type="slidenum">
              <a:rPr lang="en-US" smtClean="0"/>
              <a:t>‹#›</a:t>
            </a:fld>
            <a:endParaRPr lang="en-US"/>
          </a:p>
        </p:txBody>
      </p:sp>
    </p:spTree>
    <p:extLst>
      <p:ext uri="{BB962C8B-B14F-4D97-AF65-F5344CB8AC3E}">
        <p14:creationId xmlns:p14="http://schemas.microsoft.com/office/powerpoint/2010/main" val="1280512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30FEF-1238-4E82-80A7-E1F687032C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6EB1F2-0FF3-4D7F-AE3C-4C0BB22048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E9A357-0C80-490E-A2F6-E418F823B8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A75FC7-76DF-4A3A-8B2B-45779BBB7630}"/>
              </a:ext>
            </a:extLst>
          </p:cNvPr>
          <p:cNvSpPr>
            <a:spLocks noGrp="1"/>
          </p:cNvSpPr>
          <p:nvPr>
            <p:ph type="dt" sz="half" idx="10"/>
          </p:nvPr>
        </p:nvSpPr>
        <p:spPr/>
        <p:txBody>
          <a:bodyPr/>
          <a:lstStyle/>
          <a:p>
            <a:fld id="{1F449ED2-2467-428B-B5E7-267818E83E59}" type="datetimeFigureOut">
              <a:rPr lang="en-US" smtClean="0"/>
              <a:t>7/14/2023</a:t>
            </a:fld>
            <a:endParaRPr lang="en-US"/>
          </a:p>
        </p:txBody>
      </p:sp>
      <p:sp>
        <p:nvSpPr>
          <p:cNvPr id="6" name="Footer Placeholder 5">
            <a:extLst>
              <a:ext uri="{FF2B5EF4-FFF2-40B4-BE49-F238E27FC236}">
                <a16:creationId xmlns:a16="http://schemas.microsoft.com/office/drawing/2014/main" id="{BB81FDF6-D878-4F98-886F-5776B8DD31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98CB49-34EC-4D74-A791-8A05B5D520BB}"/>
              </a:ext>
            </a:extLst>
          </p:cNvPr>
          <p:cNvSpPr>
            <a:spLocks noGrp="1"/>
          </p:cNvSpPr>
          <p:nvPr>
            <p:ph type="sldNum" sz="quarter" idx="12"/>
          </p:nvPr>
        </p:nvSpPr>
        <p:spPr/>
        <p:txBody>
          <a:bodyPr/>
          <a:lstStyle/>
          <a:p>
            <a:fld id="{5244A430-5287-4877-87B9-4C5C61F15001}" type="slidenum">
              <a:rPr lang="en-US" smtClean="0"/>
              <a:t>‹#›</a:t>
            </a:fld>
            <a:endParaRPr lang="en-US"/>
          </a:p>
        </p:txBody>
      </p:sp>
    </p:spTree>
    <p:extLst>
      <p:ext uri="{BB962C8B-B14F-4D97-AF65-F5344CB8AC3E}">
        <p14:creationId xmlns:p14="http://schemas.microsoft.com/office/powerpoint/2010/main" val="2276657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BB0960-C3DC-487B-A6A5-A5375139E1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38FFC6-8200-4B6E-81FC-BE22B28722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96BD92-9354-4D7E-8FAE-9C3CC0B022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449ED2-2467-428B-B5E7-267818E83E59}" type="datetimeFigureOut">
              <a:rPr lang="en-US" smtClean="0"/>
              <a:t>7/14/2023</a:t>
            </a:fld>
            <a:endParaRPr lang="en-US"/>
          </a:p>
        </p:txBody>
      </p:sp>
      <p:sp>
        <p:nvSpPr>
          <p:cNvPr id="5" name="Footer Placeholder 4">
            <a:extLst>
              <a:ext uri="{FF2B5EF4-FFF2-40B4-BE49-F238E27FC236}">
                <a16:creationId xmlns:a16="http://schemas.microsoft.com/office/drawing/2014/main" id="{AC25D01D-EF40-465D-ADB2-75AF58BCE1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5BBDEB6-5FEF-4EB2-8EB9-442425BEA0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44A430-5287-4877-87B9-4C5C61F15001}" type="slidenum">
              <a:rPr lang="en-US" smtClean="0"/>
              <a:t>‹#›</a:t>
            </a:fld>
            <a:endParaRPr lang="en-US"/>
          </a:p>
        </p:txBody>
      </p:sp>
    </p:spTree>
    <p:extLst>
      <p:ext uri="{BB962C8B-B14F-4D97-AF65-F5344CB8AC3E}">
        <p14:creationId xmlns:p14="http://schemas.microsoft.com/office/powerpoint/2010/main" val="750108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microsoft.com/office/2007/relationships/hdphoto" Target="../media/hdphoto1.wdp"/><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3A9E507-C235-CC46-B956-F4EE2686E966}"/>
              </a:ext>
            </a:extLst>
          </p:cNvPr>
          <p:cNvSpPr txBox="1"/>
          <p:nvPr/>
        </p:nvSpPr>
        <p:spPr>
          <a:xfrm>
            <a:off x="755759" y="3105834"/>
            <a:ext cx="10680482" cy="646331"/>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4472C4"/>
                </a:solidFill>
                <a:effectLst/>
                <a:uLnTx/>
                <a:uFillTx/>
                <a:latin typeface="Open Sans" panose="020B0606030504020204" pitchFamily="34" charset="0"/>
                <a:ea typeface="Open Sans" panose="020B0606030504020204" pitchFamily="34" charset="0"/>
                <a:cs typeface="Open Sans" panose="020B0606030504020204" pitchFamily="34" charset="0"/>
              </a:rPr>
              <a:t>AERC &amp; Human Capital Development Papers</a:t>
            </a:r>
          </a:p>
        </p:txBody>
      </p:sp>
      <p:sp>
        <p:nvSpPr>
          <p:cNvPr id="2" name="TextBox 1">
            <a:extLst>
              <a:ext uri="{FF2B5EF4-FFF2-40B4-BE49-F238E27FC236}">
                <a16:creationId xmlns:a16="http://schemas.microsoft.com/office/drawing/2014/main" id="{88BEA975-30DC-9C4C-BE53-25D074B21680}"/>
              </a:ext>
            </a:extLst>
          </p:cNvPr>
          <p:cNvSpPr txBox="1"/>
          <p:nvPr/>
        </p:nvSpPr>
        <p:spPr>
          <a:xfrm>
            <a:off x="755759" y="4699778"/>
            <a:ext cx="141096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Open Sans" panose="020B0606030504020204" pitchFamily="34" charset="0"/>
                <a:cs typeface="Open Sans" panose="020B0606030504020204" pitchFamily="34" charset="0"/>
              </a:rPr>
              <a:t>18 July 2023 </a:t>
            </a:r>
          </a:p>
        </p:txBody>
      </p:sp>
      <p:pic>
        <p:nvPicPr>
          <p:cNvPr id="4" name="Picture 3">
            <a:extLst>
              <a:ext uri="{FF2B5EF4-FFF2-40B4-BE49-F238E27FC236}">
                <a16:creationId xmlns:a16="http://schemas.microsoft.com/office/drawing/2014/main" id="{6AE756E0-CF1C-5630-E33F-5B47456B7D09}"/>
              </a:ext>
            </a:extLst>
          </p:cNvPr>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6176" t="49541" r="18966" b="11824"/>
          <a:stretch/>
        </p:blipFill>
        <p:spPr>
          <a:xfrm>
            <a:off x="9742384" y="433653"/>
            <a:ext cx="1626630" cy="968930"/>
          </a:xfrm>
          <a:prstGeom prst="rect">
            <a:avLst/>
          </a:prstGeom>
        </p:spPr>
      </p:pic>
      <p:pic>
        <p:nvPicPr>
          <p:cNvPr id="25602" name="Picture 2" descr="Home - AERC">
            <a:extLst>
              <a:ext uri="{FF2B5EF4-FFF2-40B4-BE49-F238E27FC236}">
                <a16:creationId xmlns:a16="http://schemas.microsoft.com/office/drawing/2014/main" id="{4D9A967C-F673-F4DD-77A0-C7C20FAE73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79110" y="448643"/>
            <a:ext cx="877495" cy="877495"/>
          </a:xfrm>
          <a:prstGeom prst="rect">
            <a:avLst/>
          </a:prstGeom>
          <a:noFill/>
          <a:extLst>
            <a:ext uri="{909E8E84-426E-40DD-AFC4-6F175D3DCCD1}">
              <a14:hiddenFill xmlns:a14="http://schemas.microsoft.com/office/drawing/2010/main">
                <a:solidFill>
                  <a:srgbClr val="FFFFFF"/>
                </a:solidFill>
              </a14:hiddenFill>
            </a:ext>
          </a:extLst>
        </p:spPr>
      </p:pic>
      <p:pic>
        <p:nvPicPr>
          <p:cNvPr id="25604" name="Picture 4" descr="Bill &amp; Melinda Gates Foundation Logo - Bill And Melinda Gates Logo Vector,  HD Png Download , Transparent Png Image - PNGitem">
            <a:extLst>
              <a:ext uri="{FF2B5EF4-FFF2-40B4-BE49-F238E27FC236}">
                <a16:creationId xmlns:a16="http://schemas.microsoft.com/office/drawing/2014/main" id="{8C9FBEF9-F875-7E7D-4BCA-550E495D374A}"/>
              </a:ext>
            </a:extLst>
          </p:cNvPr>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9781" b="89882" l="9651" r="91628">
                        <a14:foregroundMark x1="14186" y1="10455" x2="14186" y2="10455"/>
                        <a14:foregroundMark x1="20930" y1="18381" x2="20930" y2="18381"/>
                        <a14:foregroundMark x1="9767" y1="43508" x2="9767" y2="43508"/>
                        <a14:foregroundMark x1="27442" y1="15514" x2="27442" y2="15514"/>
                        <a14:foregroundMark x1="35814" y1="12985" x2="35814" y2="12985"/>
                        <a14:foregroundMark x1="50930" y1="10455" x2="50930" y2="10455"/>
                        <a14:foregroundMark x1="49070" y1="17538" x2="49070" y2="17538"/>
                        <a14:foregroundMark x1="59651" y1="34233" x2="59651" y2="34233"/>
                        <a14:foregroundMark x1="64419" y1="38111" x2="64419" y2="38111"/>
                        <a14:foregroundMark x1="78721" y1="37268" x2="78721" y2="37268"/>
                        <a14:foregroundMark x1="45349" y1="41821" x2="45349" y2="41821"/>
                        <a14:foregroundMark x1="36395" y1="38617" x2="36395" y2="38617"/>
                        <a14:foregroundMark x1="27907" y1="38954" x2="27907" y2="38954"/>
                        <a14:foregroundMark x1="39070" y1="58179" x2="39070" y2="58179"/>
                        <a14:foregroundMark x1="57674" y1="65767" x2="57674" y2="65767"/>
                        <a14:foregroundMark x1="64884" y1="69140" x2="64884" y2="69140"/>
                        <a14:foregroundMark x1="73256" y1="64587" x2="73256" y2="64587"/>
                        <a14:foregroundMark x1="81395" y1="61551" x2="81395" y2="61551"/>
                        <a14:foregroundMark x1="91628" y1="82462" x2="91628" y2="82462"/>
                        <a14:foregroundMark x1="84884" y1="83305" x2="84884" y2="83305"/>
                        <a14:foregroundMark x1="78488" y1="82462" x2="78488" y2="82462"/>
                        <a14:foregroundMark x1="73256" y1="83137" x2="73256" y2="83137"/>
                        <a14:foregroundMark x1="79302" y1="77572" x2="79302" y2="77572"/>
                        <a14:foregroundMark x1="64070" y1="78078" x2="64070" y2="78078"/>
                        <a14:foregroundMark x1="69419" y1="82293" x2="69419" y2="82293"/>
                        <a14:foregroundMark x1="53256" y1="83980" x2="53256" y2="83980"/>
                        <a14:foregroundMark x1="74302" y1="87015" x2="74302" y2="87015"/>
                        <a14:foregroundMark x1="78605" y1="87015" x2="78605" y2="87015"/>
                        <a14:foregroundMark x1="63140" y1="86678" x2="63140" y2="86678"/>
                        <a14:foregroundMark x1="55814" y1="87521" x2="55814" y2="87521"/>
                        <a14:foregroundMark x1="47791" y1="84823" x2="47791" y2="84823"/>
                        <a14:foregroundMark x1="48721" y1="87015" x2="48721" y2="87015"/>
                        <a14:foregroundMark x1="41860" y1="84486" x2="41860" y2="84486"/>
                        <a14:foregroundMark x1="34419" y1="81619" x2="34419" y2="81619"/>
                      </a14:backgroundRemoval>
                    </a14:imgEffect>
                  </a14:imgLayer>
                </a14:imgProps>
              </a:ext>
              <a:ext uri="{28A0092B-C50C-407E-A947-70E740481C1C}">
                <a14:useLocalDpi xmlns:a14="http://schemas.microsoft.com/office/drawing/2010/main" val="0"/>
              </a:ext>
            </a:extLst>
          </a:blip>
          <a:srcRect/>
          <a:stretch>
            <a:fillRect/>
          </a:stretch>
        </p:blipFill>
        <p:spPr bwMode="auto">
          <a:xfrm>
            <a:off x="7707476" y="448643"/>
            <a:ext cx="1271634" cy="876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9674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3A9E507-C235-CC46-B956-F4EE2686E966}"/>
              </a:ext>
            </a:extLst>
          </p:cNvPr>
          <p:cNvSpPr txBox="1"/>
          <p:nvPr/>
        </p:nvSpPr>
        <p:spPr>
          <a:xfrm>
            <a:off x="1286810" y="2154090"/>
            <a:ext cx="7964871" cy="3416320"/>
          </a:xfrm>
          <a:prstGeom prst="rect">
            <a:avLst/>
          </a:prstGeom>
          <a:noFill/>
        </p:spPr>
        <p:txBody>
          <a:bodyPr wrap="square" rtlCol="0" anchor="ctr">
            <a:spAutoFit/>
          </a:bodyPr>
          <a:lstStyle/>
          <a:p>
            <a:pPr marL="571500" indent="-571500">
              <a:spcBef>
                <a:spcPct val="0"/>
              </a:spcBef>
              <a:buFont typeface="Arial" panose="020B0604020202020204" pitchFamily="34" charset="0"/>
              <a:buChar char="•"/>
            </a:pPr>
            <a:r>
              <a:rPr lang="en-US" altLang="en-US" sz="2400" b="1" dirty="0">
                <a:latin typeface="Open Sans" panose="020B0606030504020204" pitchFamily="34" charset="0"/>
                <a:ea typeface="Open Sans" panose="020B0606030504020204" pitchFamily="34" charset="0"/>
                <a:cs typeface="Open Sans" panose="020B0606030504020204" pitchFamily="34" charset="0"/>
              </a:rPr>
              <a:t>Paper 1</a:t>
            </a:r>
          </a:p>
          <a:p>
            <a:pPr marL="571500" indent="-571500">
              <a:spcBef>
                <a:spcPct val="0"/>
              </a:spcBef>
              <a:buFont typeface="Arial" panose="020B0604020202020204" pitchFamily="34" charset="0"/>
              <a:buChar char="•"/>
            </a:pPr>
            <a:endParaRPr lang="en-US" altLang="en-US" sz="2400" b="1" dirty="0">
              <a:latin typeface="Open Sans" panose="020B0606030504020204" pitchFamily="34" charset="0"/>
              <a:ea typeface="Open Sans" panose="020B0606030504020204" pitchFamily="34" charset="0"/>
              <a:cs typeface="Open Sans" panose="020B0606030504020204" pitchFamily="34" charset="0"/>
            </a:endParaRPr>
          </a:p>
          <a:p>
            <a:pPr marL="571500" indent="-571500">
              <a:spcBef>
                <a:spcPct val="0"/>
              </a:spcBef>
              <a:buFont typeface="Arial" panose="020B0604020202020204" pitchFamily="34" charset="0"/>
              <a:buChar char="•"/>
            </a:pPr>
            <a:r>
              <a:rPr lang="en-US" altLang="en-US" sz="2400" b="1" dirty="0">
                <a:latin typeface="Open Sans" panose="020B0606030504020204" pitchFamily="34" charset="0"/>
                <a:ea typeface="Open Sans" panose="020B0606030504020204" pitchFamily="34" charset="0"/>
                <a:cs typeface="Open Sans" panose="020B0606030504020204" pitchFamily="34" charset="0"/>
              </a:rPr>
              <a:t>Paper 2</a:t>
            </a:r>
          </a:p>
          <a:p>
            <a:pPr marL="571500" indent="-571500">
              <a:spcBef>
                <a:spcPct val="0"/>
              </a:spcBef>
              <a:buFont typeface="Arial" panose="020B0604020202020204" pitchFamily="34" charset="0"/>
              <a:buChar char="•"/>
            </a:pPr>
            <a:endParaRPr lang="en-US" altLang="en-US" sz="2400" b="1" dirty="0">
              <a:latin typeface="Open Sans" panose="020B0606030504020204" pitchFamily="34" charset="0"/>
              <a:ea typeface="Open Sans" panose="020B0606030504020204" pitchFamily="34" charset="0"/>
              <a:cs typeface="Open Sans" panose="020B0606030504020204" pitchFamily="34" charset="0"/>
            </a:endParaRPr>
          </a:p>
          <a:p>
            <a:pPr marL="571500" indent="-571500">
              <a:spcBef>
                <a:spcPct val="0"/>
              </a:spcBef>
              <a:buFont typeface="Arial" panose="020B0604020202020204" pitchFamily="34" charset="0"/>
              <a:buChar char="•"/>
            </a:pPr>
            <a:r>
              <a:rPr lang="en-US" altLang="en-US" sz="2400" b="1" dirty="0">
                <a:latin typeface="Open Sans" panose="020B0606030504020204" pitchFamily="34" charset="0"/>
                <a:ea typeface="Open Sans" panose="020B0606030504020204" pitchFamily="34" charset="0"/>
                <a:cs typeface="Open Sans" panose="020B0606030504020204" pitchFamily="34" charset="0"/>
              </a:rPr>
              <a:t>Paper 3</a:t>
            </a:r>
          </a:p>
          <a:p>
            <a:pPr marL="571500" indent="-571500">
              <a:spcBef>
                <a:spcPct val="0"/>
              </a:spcBef>
              <a:buFont typeface="Arial" panose="020B0604020202020204" pitchFamily="34" charset="0"/>
              <a:buChar char="•"/>
            </a:pPr>
            <a:endParaRPr lang="en-US" altLang="en-US" sz="2400" b="1" dirty="0">
              <a:latin typeface="Open Sans" panose="020B0606030504020204" pitchFamily="34" charset="0"/>
              <a:ea typeface="Open Sans" panose="020B0606030504020204" pitchFamily="34" charset="0"/>
              <a:cs typeface="Open Sans" panose="020B0606030504020204" pitchFamily="34" charset="0"/>
            </a:endParaRPr>
          </a:p>
          <a:p>
            <a:pPr marL="571500" indent="-571500">
              <a:spcBef>
                <a:spcPct val="0"/>
              </a:spcBef>
              <a:buFont typeface="Arial" panose="020B0604020202020204" pitchFamily="34" charset="0"/>
              <a:buChar char="•"/>
            </a:pPr>
            <a:r>
              <a:rPr lang="en-US" altLang="en-US" sz="2400" b="1" dirty="0">
                <a:latin typeface="Open Sans" panose="020B0606030504020204" pitchFamily="34" charset="0"/>
                <a:ea typeface="Open Sans" panose="020B0606030504020204" pitchFamily="34" charset="0"/>
                <a:cs typeface="Open Sans" panose="020B0606030504020204" pitchFamily="34" charset="0"/>
              </a:rPr>
              <a:t>Paper 4</a:t>
            </a:r>
          </a:p>
          <a:p>
            <a:pPr marL="571500" indent="-571500">
              <a:spcBef>
                <a:spcPct val="0"/>
              </a:spcBef>
              <a:buFont typeface="Arial" panose="020B0604020202020204" pitchFamily="34" charset="0"/>
              <a:buChar char="•"/>
            </a:pPr>
            <a:endParaRPr lang="en-US" altLang="en-US" sz="2400" b="1" dirty="0">
              <a:latin typeface="Open Sans" panose="020B0606030504020204" pitchFamily="34" charset="0"/>
              <a:ea typeface="Open Sans" panose="020B0606030504020204" pitchFamily="34" charset="0"/>
              <a:cs typeface="Open Sans" panose="020B0606030504020204" pitchFamily="34" charset="0"/>
            </a:endParaRPr>
          </a:p>
          <a:p>
            <a:pPr marL="571500" indent="-571500">
              <a:spcBef>
                <a:spcPct val="0"/>
              </a:spcBef>
              <a:buFont typeface="Arial" panose="020B0604020202020204" pitchFamily="34" charset="0"/>
              <a:buChar char="•"/>
            </a:pPr>
            <a:r>
              <a:rPr lang="en-US" altLang="en-US" sz="2400" b="1" dirty="0">
                <a:latin typeface="Open Sans" panose="020B0606030504020204" pitchFamily="34" charset="0"/>
                <a:ea typeface="Open Sans" panose="020B0606030504020204" pitchFamily="34" charset="0"/>
                <a:cs typeface="Open Sans" panose="020B0606030504020204" pitchFamily="34" charset="0"/>
              </a:rPr>
              <a:t>Paper 5</a:t>
            </a:r>
          </a:p>
        </p:txBody>
      </p:sp>
      <p:grpSp>
        <p:nvGrpSpPr>
          <p:cNvPr id="15" name="Group 14">
            <a:extLst>
              <a:ext uri="{FF2B5EF4-FFF2-40B4-BE49-F238E27FC236}">
                <a16:creationId xmlns:a16="http://schemas.microsoft.com/office/drawing/2014/main" id="{2A61A105-16A2-2B78-4C3C-28A387970051}"/>
              </a:ext>
            </a:extLst>
          </p:cNvPr>
          <p:cNvGrpSpPr/>
          <p:nvPr/>
        </p:nvGrpSpPr>
        <p:grpSpPr>
          <a:xfrm>
            <a:off x="8153283" y="376461"/>
            <a:ext cx="3661538" cy="968930"/>
            <a:chOff x="8153283" y="376461"/>
            <a:chExt cx="3661538" cy="968930"/>
          </a:xfrm>
        </p:grpSpPr>
        <p:pic>
          <p:nvPicPr>
            <p:cNvPr id="4" name="Picture 3">
              <a:extLst>
                <a:ext uri="{FF2B5EF4-FFF2-40B4-BE49-F238E27FC236}">
                  <a16:creationId xmlns:a16="http://schemas.microsoft.com/office/drawing/2014/main" id="{6AE756E0-CF1C-5630-E33F-5B47456B7D09}"/>
                </a:ext>
              </a:extLst>
            </p:cNvPr>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6176" t="49541" r="18966" b="11824"/>
            <a:stretch/>
          </p:blipFill>
          <p:spPr>
            <a:xfrm>
              <a:off x="10188191" y="376461"/>
              <a:ext cx="1626630" cy="968930"/>
            </a:xfrm>
            <a:prstGeom prst="rect">
              <a:avLst/>
            </a:prstGeom>
          </p:spPr>
        </p:pic>
        <p:pic>
          <p:nvPicPr>
            <p:cNvPr id="25602" name="Picture 2" descr="Home - AERC">
              <a:extLst>
                <a:ext uri="{FF2B5EF4-FFF2-40B4-BE49-F238E27FC236}">
                  <a16:creationId xmlns:a16="http://schemas.microsoft.com/office/drawing/2014/main" id="{4D9A967C-F673-F4DD-77A0-C7C20FAE73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24917" y="391451"/>
              <a:ext cx="877495" cy="877495"/>
            </a:xfrm>
            <a:prstGeom prst="rect">
              <a:avLst/>
            </a:prstGeom>
            <a:noFill/>
            <a:extLst>
              <a:ext uri="{909E8E84-426E-40DD-AFC4-6F175D3DCCD1}">
                <a14:hiddenFill xmlns:a14="http://schemas.microsoft.com/office/drawing/2010/main">
                  <a:solidFill>
                    <a:srgbClr val="FFFFFF"/>
                  </a:solidFill>
                </a14:hiddenFill>
              </a:ext>
            </a:extLst>
          </p:spPr>
        </p:pic>
        <p:pic>
          <p:nvPicPr>
            <p:cNvPr id="25604" name="Picture 4" descr="Bill &amp; Melinda Gates Foundation Logo - Bill And Melinda Gates Logo Vector,  HD Png Download , Transparent Png Image - PNGitem">
              <a:extLst>
                <a:ext uri="{FF2B5EF4-FFF2-40B4-BE49-F238E27FC236}">
                  <a16:creationId xmlns:a16="http://schemas.microsoft.com/office/drawing/2014/main" id="{8C9FBEF9-F875-7E7D-4BCA-550E495D374A}"/>
                </a:ext>
              </a:extLst>
            </p:cNvPr>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9781" b="89882" l="9651" r="91628">
                          <a14:foregroundMark x1="14186" y1="10455" x2="14186" y2="10455"/>
                          <a14:foregroundMark x1="20930" y1="18381" x2="20930" y2="18381"/>
                          <a14:foregroundMark x1="9767" y1="43508" x2="9767" y2="43508"/>
                          <a14:foregroundMark x1="27442" y1="15514" x2="27442" y2="15514"/>
                          <a14:foregroundMark x1="35814" y1="12985" x2="35814" y2="12985"/>
                          <a14:foregroundMark x1="50930" y1="10455" x2="50930" y2="10455"/>
                          <a14:foregroundMark x1="49070" y1="17538" x2="49070" y2="17538"/>
                          <a14:foregroundMark x1="59651" y1="34233" x2="59651" y2="34233"/>
                          <a14:foregroundMark x1="64419" y1="38111" x2="64419" y2="38111"/>
                          <a14:foregroundMark x1="78721" y1="37268" x2="78721" y2="37268"/>
                          <a14:foregroundMark x1="45349" y1="41821" x2="45349" y2="41821"/>
                          <a14:foregroundMark x1="36395" y1="38617" x2="36395" y2="38617"/>
                          <a14:foregroundMark x1="27907" y1="38954" x2="27907" y2="38954"/>
                          <a14:foregroundMark x1="39070" y1="58179" x2="39070" y2="58179"/>
                          <a14:foregroundMark x1="57674" y1="65767" x2="57674" y2="65767"/>
                          <a14:foregroundMark x1="64884" y1="69140" x2="64884" y2="69140"/>
                          <a14:foregroundMark x1="73256" y1="64587" x2="73256" y2="64587"/>
                          <a14:foregroundMark x1="81395" y1="61551" x2="81395" y2="61551"/>
                          <a14:foregroundMark x1="91628" y1="82462" x2="91628" y2="82462"/>
                          <a14:foregroundMark x1="84884" y1="83305" x2="84884" y2="83305"/>
                          <a14:foregroundMark x1="78488" y1="82462" x2="78488" y2="82462"/>
                          <a14:foregroundMark x1="73256" y1="83137" x2="73256" y2="83137"/>
                          <a14:foregroundMark x1="79302" y1="77572" x2="79302" y2="77572"/>
                          <a14:foregroundMark x1="64070" y1="78078" x2="64070" y2="78078"/>
                          <a14:foregroundMark x1="69419" y1="82293" x2="69419" y2="82293"/>
                          <a14:foregroundMark x1="53256" y1="83980" x2="53256" y2="83980"/>
                          <a14:foregroundMark x1="74302" y1="87015" x2="74302" y2="87015"/>
                          <a14:foregroundMark x1="78605" y1="87015" x2="78605" y2="87015"/>
                          <a14:foregroundMark x1="63140" y1="86678" x2="63140" y2="86678"/>
                          <a14:foregroundMark x1="55814" y1="87521" x2="55814" y2="87521"/>
                          <a14:foregroundMark x1="47791" y1="84823" x2="47791" y2="84823"/>
                          <a14:foregroundMark x1="48721" y1="87015" x2="48721" y2="87015"/>
                          <a14:foregroundMark x1="41860" y1="84486" x2="41860" y2="84486"/>
                          <a14:foregroundMark x1="34419" y1="81619" x2="34419" y2="81619"/>
                        </a14:backgroundRemoval>
                      </a14:imgEffect>
                    </a14:imgLayer>
                  </a14:imgProps>
                </a:ext>
                <a:ext uri="{28A0092B-C50C-407E-A947-70E740481C1C}">
                  <a14:useLocalDpi xmlns:a14="http://schemas.microsoft.com/office/drawing/2010/main" val="0"/>
                </a:ext>
              </a:extLst>
            </a:blip>
            <a:srcRect/>
            <a:stretch>
              <a:fillRect/>
            </a:stretch>
          </p:blipFill>
          <p:spPr bwMode="auto">
            <a:xfrm>
              <a:off x="8153283" y="391451"/>
              <a:ext cx="1271634" cy="876836"/>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3" name="Google Shape;78;p1">
            <a:extLst>
              <a:ext uri="{FF2B5EF4-FFF2-40B4-BE49-F238E27FC236}">
                <a16:creationId xmlns:a16="http://schemas.microsoft.com/office/drawing/2014/main" id="{DA2E23FE-8468-E7B0-5B71-85CB60D915F0}"/>
              </a:ext>
            </a:extLst>
          </p:cNvPr>
          <p:cNvGraphicFramePr/>
          <p:nvPr/>
        </p:nvGraphicFramePr>
        <p:xfrm>
          <a:off x="0" y="6297550"/>
          <a:ext cx="12192000" cy="560450"/>
        </p:xfrm>
        <a:graphic>
          <a:graphicData uri="http://schemas.openxmlformats.org/drawingml/2006/table">
            <a:tbl>
              <a:tblPr firstRow="1" bandRow="1">
                <a:noFill/>
              </a:tblPr>
              <a:tblGrid>
                <a:gridCol w="6096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560450">
                <a:tc>
                  <a:txBody>
                    <a:bodyPr/>
                    <a:lstStyle/>
                    <a:p>
                      <a:pPr marL="0" marR="0" lvl="0" indent="0" algn="l" rtl="0">
                        <a:lnSpc>
                          <a:spcPct val="100000"/>
                        </a:lnSpc>
                        <a:spcBef>
                          <a:spcPts val="0"/>
                        </a:spcBef>
                        <a:spcAft>
                          <a:spcPts val="0"/>
                        </a:spcAft>
                        <a:buNone/>
                      </a:pPr>
                      <a:endParaRPr sz="1400" u="none" strike="noStrike" cap="none" dirty="0"/>
                    </a:p>
                  </a:txBody>
                  <a:tcPr marL="91450" marR="91450" marT="45725" marB="45725">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chemeClr val="bg1"/>
                    </a:solidFill>
                  </a:tcPr>
                </a:tc>
                <a:tc>
                  <a:txBody>
                    <a:bodyPr/>
                    <a:lstStyle/>
                    <a:p>
                      <a:pPr marL="0" marR="0" lvl="0" indent="0" algn="l" rtl="0">
                        <a:lnSpc>
                          <a:spcPct val="100000"/>
                        </a:lnSpc>
                        <a:spcBef>
                          <a:spcPts val="0"/>
                        </a:spcBef>
                        <a:spcAft>
                          <a:spcPts val="0"/>
                        </a:spcAft>
                        <a:buNone/>
                      </a:pPr>
                      <a:endParaRPr sz="1400" u="none" strike="noStrike" cap="none" dirty="0"/>
                    </a:p>
                  </a:txBody>
                  <a:tcPr marL="91450" marR="91450" marT="45725" marB="45725">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0"/>
                  </a:ext>
                </a:extLst>
              </a:tr>
            </a:tbl>
          </a:graphicData>
        </a:graphic>
      </p:graphicFrame>
      <p:pic>
        <p:nvPicPr>
          <p:cNvPr id="5" name="Google Shape;79;p1">
            <a:extLst>
              <a:ext uri="{FF2B5EF4-FFF2-40B4-BE49-F238E27FC236}">
                <a16:creationId xmlns:a16="http://schemas.microsoft.com/office/drawing/2014/main" id="{2A1D56ED-7C5C-81E4-DD0C-A954C8B43A2F}"/>
              </a:ext>
            </a:extLst>
          </p:cNvPr>
          <p:cNvPicPr preferRelativeResize="0"/>
          <p:nvPr/>
        </p:nvPicPr>
        <p:blipFill rotWithShape="1">
          <a:blip r:embed="rId6">
            <a:alphaModFix/>
          </a:blip>
          <a:srcRect/>
          <a:stretch/>
        </p:blipFill>
        <p:spPr>
          <a:xfrm>
            <a:off x="711201" y="6473953"/>
            <a:ext cx="3810943" cy="188498"/>
          </a:xfrm>
          <a:prstGeom prst="rect">
            <a:avLst/>
          </a:prstGeom>
          <a:noFill/>
          <a:ln>
            <a:noFill/>
          </a:ln>
        </p:spPr>
      </p:pic>
      <p:grpSp>
        <p:nvGrpSpPr>
          <p:cNvPr id="6" name="Group 5">
            <a:extLst>
              <a:ext uri="{FF2B5EF4-FFF2-40B4-BE49-F238E27FC236}">
                <a16:creationId xmlns:a16="http://schemas.microsoft.com/office/drawing/2014/main" id="{E74EC2E7-7B0B-ED4E-FAB5-290F0CFC5D7B}"/>
              </a:ext>
            </a:extLst>
          </p:cNvPr>
          <p:cNvGrpSpPr/>
          <p:nvPr/>
        </p:nvGrpSpPr>
        <p:grpSpPr>
          <a:xfrm>
            <a:off x="491337" y="595621"/>
            <a:ext cx="6291608" cy="369332"/>
            <a:chOff x="818468" y="2690336"/>
            <a:chExt cx="6291608" cy="369332"/>
          </a:xfrm>
        </p:grpSpPr>
        <p:sp>
          <p:nvSpPr>
            <p:cNvPr id="8" name="TextBox 7">
              <a:extLst>
                <a:ext uri="{FF2B5EF4-FFF2-40B4-BE49-F238E27FC236}">
                  <a16:creationId xmlns:a16="http://schemas.microsoft.com/office/drawing/2014/main" id="{50AF19AC-8A61-7BE0-1E43-C74BD4DBE7D4}"/>
                </a:ext>
              </a:extLst>
            </p:cNvPr>
            <p:cNvSpPr txBox="1"/>
            <p:nvPr/>
          </p:nvSpPr>
          <p:spPr>
            <a:xfrm>
              <a:off x="818468" y="2690336"/>
              <a:ext cx="5583154" cy="369332"/>
            </a:xfrm>
            <a:prstGeom prst="rect">
              <a:avLst/>
            </a:prstGeom>
            <a:noFill/>
          </p:spPr>
          <p:txBody>
            <a:bodyPr wrap="square">
              <a:spAutoFit/>
            </a:bodyPr>
            <a:lstStyle/>
            <a:p>
              <a:r>
                <a:rPr lang="en-US" sz="1800" b="1" dirty="0">
                  <a:latin typeface="Open Sans" panose="020B0606030504020204" pitchFamily="34" charset="0"/>
                  <a:ea typeface="Open Sans" panose="020B0606030504020204" pitchFamily="34" charset="0"/>
                  <a:cs typeface="Open Sans" panose="020B0606030504020204" pitchFamily="34" charset="0"/>
                </a:rPr>
                <a:t>AERC &amp; Human Capital Development Papers</a:t>
              </a:r>
            </a:p>
          </p:txBody>
        </p:sp>
        <p:cxnSp>
          <p:nvCxnSpPr>
            <p:cNvPr id="9" name="Straight Connector 8">
              <a:extLst>
                <a:ext uri="{FF2B5EF4-FFF2-40B4-BE49-F238E27FC236}">
                  <a16:creationId xmlns:a16="http://schemas.microsoft.com/office/drawing/2014/main" id="{6381C355-D491-DA73-C831-97061D12E8EE}"/>
                </a:ext>
              </a:extLst>
            </p:cNvPr>
            <p:cNvCxnSpPr/>
            <p:nvPr/>
          </p:nvCxnSpPr>
          <p:spPr>
            <a:xfrm>
              <a:off x="6086718" y="2876605"/>
              <a:ext cx="1023358"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B9E17D6E-DDE6-E9B3-0589-FBC78A748560}"/>
              </a:ext>
            </a:extLst>
          </p:cNvPr>
          <p:cNvGrpSpPr/>
          <p:nvPr/>
        </p:nvGrpSpPr>
        <p:grpSpPr>
          <a:xfrm>
            <a:off x="1398530" y="1604262"/>
            <a:ext cx="2436284" cy="400110"/>
            <a:chOff x="848263" y="1761540"/>
            <a:chExt cx="2436284" cy="400110"/>
          </a:xfrm>
        </p:grpSpPr>
        <p:sp>
          <p:nvSpPr>
            <p:cNvPr id="11" name="TextBox 10">
              <a:extLst>
                <a:ext uri="{FF2B5EF4-FFF2-40B4-BE49-F238E27FC236}">
                  <a16:creationId xmlns:a16="http://schemas.microsoft.com/office/drawing/2014/main" id="{526378F3-242D-BF5B-DD39-211B886CFFC9}"/>
                </a:ext>
              </a:extLst>
            </p:cNvPr>
            <p:cNvSpPr txBox="1"/>
            <p:nvPr/>
          </p:nvSpPr>
          <p:spPr>
            <a:xfrm>
              <a:off x="1161515" y="1761540"/>
              <a:ext cx="2123032" cy="400110"/>
            </a:xfrm>
            <a:prstGeom prst="rect">
              <a:avLst/>
            </a:prstGeom>
            <a:noFill/>
          </p:spPr>
          <p:txBody>
            <a:bodyPr wrap="square">
              <a:spAutoFit/>
            </a:bodyPr>
            <a:lstStyle/>
            <a:p>
              <a:r>
                <a:rPr lang="en-US" sz="2000" b="1" dirty="0">
                  <a:latin typeface="Open Sans" panose="020B0606030504020204" pitchFamily="34" charset="0"/>
                  <a:ea typeface="Open Sans" panose="020B0606030504020204" pitchFamily="34" charset="0"/>
                  <a:cs typeface="Open Sans" panose="020B0606030504020204" pitchFamily="34" charset="0"/>
                </a:rPr>
                <a:t>Content</a:t>
              </a:r>
            </a:p>
          </p:txBody>
        </p:sp>
        <p:cxnSp>
          <p:nvCxnSpPr>
            <p:cNvPr id="12" name="Straight Connector 11">
              <a:extLst>
                <a:ext uri="{FF2B5EF4-FFF2-40B4-BE49-F238E27FC236}">
                  <a16:creationId xmlns:a16="http://schemas.microsoft.com/office/drawing/2014/main" id="{26706D83-815D-A4C4-08F4-59C47E5B81E0}"/>
                </a:ext>
              </a:extLst>
            </p:cNvPr>
            <p:cNvCxnSpPr>
              <a:cxnSpLocks/>
            </p:cNvCxnSpPr>
            <p:nvPr/>
          </p:nvCxnSpPr>
          <p:spPr>
            <a:xfrm>
              <a:off x="848263" y="1961595"/>
              <a:ext cx="326075"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97D2E22-FFCA-3C69-B840-9C6FF1E3B00A}"/>
                </a:ext>
              </a:extLst>
            </p:cNvPr>
            <p:cNvCxnSpPr>
              <a:cxnSpLocks/>
            </p:cNvCxnSpPr>
            <p:nvPr/>
          </p:nvCxnSpPr>
          <p:spPr>
            <a:xfrm>
              <a:off x="2341915" y="1961595"/>
              <a:ext cx="326075"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44311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7CB15C9-0F2B-435E-92CB-7B94A3A7B5A2}"/>
              </a:ext>
            </a:extLst>
          </p:cNvPr>
          <p:cNvSpPr/>
          <p:nvPr/>
        </p:nvSpPr>
        <p:spPr>
          <a:xfrm>
            <a:off x="379465" y="6521613"/>
            <a:ext cx="4806509" cy="291362"/>
          </a:xfrm>
          <a:prstGeom prst="rect">
            <a:avLst/>
          </a:prstGeom>
        </p:spPr>
        <p:txBody>
          <a:bodyPr wrap="none">
            <a:spAutoFit/>
          </a:bodyPr>
          <a:lstStyle/>
          <a:p>
            <a:pPr algn="just" fontAlgn="base">
              <a:lnSpc>
                <a:spcPct val="115000"/>
              </a:lnSpc>
            </a:pPr>
            <a:r>
              <a:rPr lang="en-GB"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Data Source: National Bureau of Statistics; Chart: NESG Research</a:t>
            </a:r>
            <a:endParaRPr lang="en-US" sz="1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 name="Freeform 7">
            <a:extLst>
              <a:ext uri="{FF2B5EF4-FFF2-40B4-BE49-F238E27FC236}">
                <a16:creationId xmlns:a16="http://schemas.microsoft.com/office/drawing/2014/main" id="{1D961096-A50E-4BAA-A260-6F3F05558996}"/>
              </a:ext>
            </a:extLst>
          </p:cNvPr>
          <p:cNvSpPr/>
          <p:nvPr/>
        </p:nvSpPr>
        <p:spPr>
          <a:xfrm>
            <a:off x="711201" y="2849021"/>
            <a:ext cx="10361822" cy="1381398"/>
          </a:xfrm>
          <a:custGeom>
            <a:avLst/>
            <a:gdLst/>
            <a:ahLst/>
            <a:cxnLst/>
            <a:rect l="l" t="t" r="r" b="b"/>
            <a:pathLst>
              <a:path w="2993618" h="907639">
                <a:moveTo>
                  <a:pt x="2869158" y="907639"/>
                </a:moveTo>
                <a:lnTo>
                  <a:pt x="124460" y="907639"/>
                </a:lnTo>
                <a:cubicBezTo>
                  <a:pt x="55880" y="907639"/>
                  <a:pt x="0" y="851759"/>
                  <a:pt x="0" y="783179"/>
                </a:cubicBezTo>
                <a:lnTo>
                  <a:pt x="0" y="124460"/>
                </a:lnTo>
                <a:cubicBezTo>
                  <a:pt x="0" y="55880"/>
                  <a:pt x="55880" y="0"/>
                  <a:pt x="124460" y="0"/>
                </a:cubicBezTo>
                <a:lnTo>
                  <a:pt x="2869158" y="0"/>
                </a:lnTo>
                <a:cubicBezTo>
                  <a:pt x="2937739" y="0"/>
                  <a:pt x="2993618" y="55880"/>
                  <a:pt x="2993618" y="124460"/>
                </a:cubicBezTo>
                <a:lnTo>
                  <a:pt x="2993618" y="783179"/>
                </a:lnTo>
                <a:cubicBezTo>
                  <a:pt x="2993618" y="851759"/>
                  <a:pt x="2937739" y="907639"/>
                  <a:pt x="2869158" y="907639"/>
                </a:cubicBezTo>
                <a:close/>
              </a:path>
            </a:pathLst>
          </a:custGeom>
          <a:solidFill>
            <a:schemeClr val="accent1"/>
          </a:solidFill>
        </p:spPr>
        <p:txBody>
          <a:bodyPr/>
          <a:lstStyle/>
          <a:p>
            <a:endParaRPr lang="en-US" dirty="0"/>
          </a:p>
        </p:txBody>
      </p:sp>
      <p:sp>
        <p:nvSpPr>
          <p:cNvPr id="14" name="TextBox 8">
            <a:extLst>
              <a:ext uri="{FF2B5EF4-FFF2-40B4-BE49-F238E27FC236}">
                <a16:creationId xmlns:a16="http://schemas.microsoft.com/office/drawing/2014/main" id="{7CC4A5D2-1DFF-42F1-9F90-C1C110D0C6E0}"/>
              </a:ext>
            </a:extLst>
          </p:cNvPr>
          <p:cNvSpPr txBox="1"/>
          <p:nvPr/>
        </p:nvSpPr>
        <p:spPr>
          <a:xfrm>
            <a:off x="950342" y="3032083"/>
            <a:ext cx="9883539" cy="2154436"/>
          </a:xfrm>
          <a:prstGeom prst="rect">
            <a:avLst/>
          </a:prstGeom>
        </p:spPr>
        <p:txBody>
          <a:bodyPr wrap="square" lIns="0" tIns="0" rIns="0" bIns="0" rtlCol="0" anchor="t">
            <a:spAutoFit/>
          </a:bodyPr>
          <a:lstStyle/>
          <a:p>
            <a:pPr algn="ctr"/>
            <a:r>
              <a:rPr lang="en-US" sz="2800" b="1" dirty="0">
                <a:solidFill>
                  <a:schemeClr val="bg1"/>
                </a:solidFill>
                <a:effectLst/>
                <a:latin typeface="Open Sans" panose="020B0606030504020204" pitchFamily="34" charset="0"/>
                <a:ea typeface="Open Sans" panose="020B0606030504020204" pitchFamily="34" charset="0"/>
                <a:cs typeface="Open Sans" panose="020B0606030504020204" pitchFamily="34" charset="0"/>
              </a:rPr>
              <a:t>The Differential Impacts of COVID-19 Pandemic on Education in Nigeria: Implications for Policy Review</a:t>
            </a:r>
          </a:p>
          <a:p>
            <a:pPr algn="ctr"/>
            <a:endParaRPr lang="en-US" sz="28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algn="ctr"/>
            <a:endParaRPr lang="en-US" sz="2800" b="1"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p>
            <a:pPr algn="ctr"/>
            <a:endParaRPr lang="en-US" sz="2800" b="1" dirty="0">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p:txBody>
      </p:sp>
      <p:grpSp>
        <p:nvGrpSpPr>
          <p:cNvPr id="2" name="Group 1">
            <a:extLst>
              <a:ext uri="{FF2B5EF4-FFF2-40B4-BE49-F238E27FC236}">
                <a16:creationId xmlns:a16="http://schemas.microsoft.com/office/drawing/2014/main" id="{BE3478C9-F30F-FD7D-1C25-3B226DD99CF1}"/>
              </a:ext>
            </a:extLst>
          </p:cNvPr>
          <p:cNvGrpSpPr/>
          <p:nvPr/>
        </p:nvGrpSpPr>
        <p:grpSpPr>
          <a:xfrm>
            <a:off x="8153283" y="376461"/>
            <a:ext cx="3661538" cy="968930"/>
            <a:chOff x="8153283" y="376461"/>
            <a:chExt cx="3661538" cy="968930"/>
          </a:xfrm>
        </p:grpSpPr>
        <p:pic>
          <p:nvPicPr>
            <p:cNvPr id="3" name="Picture 2">
              <a:extLst>
                <a:ext uri="{FF2B5EF4-FFF2-40B4-BE49-F238E27FC236}">
                  <a16:creationId xmlns:a16="http://schemas.microsoft.com/office/drawing/2014/main" id="{E87E82C5-253D-84EF-6862-B6F9B155387C}"/>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6176" t="49541" r="18966" b="11824"/>
            <a:stretch/>
          </p:blipFill>
          <p:spPr>
            <a:xfrm>
              <a:off x="10188191" y="376461"/>
              <a:ext cx="1626630" cy="968930"/>
            </a:xfrm>
            <a:prstGeom prst="rect">
              <a:avLst/>
            </a:prstGeom>
          </p:spPr>
        </p:pic>
        <p:pic>
          <p:nvPicPr>
            <p:cNvPr id="4" name="Picture 2" descr="Home - AERC">
              <a:extLst>
                <a:ext uri="{FF2B5EF4-FFF2-40B4-BE49-F238E27FC236}">
                  <a16:creationId xmlns:a16="http://schemas.microsoft.com/office/drawing/2014/main" id="{F665DC21-079C-C147-9B01-268CF045F6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24917" y="391451"/>
              <a:ext cx="877495" cy="87749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Bill &amp; Melinda Gates Foundation Logo - Bill And Melinda Gates Logo Vector,  HD Png Download , Transparent Png Image - PNGitem">
              <a:extLst>
                <a:ext uri="{FF2B5EF4-FFF2-40B4-BE49-F238E27FC236}">
                  <a16:creationId xmlns:a16="http://schemas.microsoft.com/office/drawing/2014/main" id="{57AADFD5-2B96-5D2A-47AB-833D509F7B41}"/>
                </a:ext>
              </a:extLst>
            </p:cNvPr>
            <p:cNvPicPr>
              <a:picLocks noChangeAspect="1" noChangeArrowheads="1"/>
            </p:cNvPicPr>
            <p:nvPr/>
          </p:nvPicPr>
          <p:blipFill>
            <a:blip r:embed="rId5" cstate="print">
              <a:extLst>
                <a:ext uri="{BEBA8EAE-BF5A-486C-A8C5-ECC9F3942E4B}">
                  <a14:imgProps xmlns:a14="http://schemas.microsoft.com/office/drawing/2010/main">
                    <a14:imgLayer r:embed="rId6">
                      <a14:imgEffect>
                        <a14:backgroundRemoval t="9781" b="89882" l="9651" r="91628">
                          <a14:foregroundMark x1="14186" y1="10455" x2="14186" y2="10455"/>
                          <a14:foregroundMark x1="20930" y1="18381" x2="20930" y2="18381"/>
                          <a14:foregroundMark x1="9767" y1="43508" x2="9767" y2="43508"/>
                          <a14:foregroundMark x1="27442" y1="15514" x2="27442" y2="15514"/>
                          <a14:foregroundMark x1="35814" y1="12985" x2="35814" y2="12985"/>
                          <a14:foregroundMark x1="50930" y1="10455" x2="50930" y2="10455"/>
                          <a14:foregroundMark x1="49070" y1="17538" x2="49070" y2="17538"/>
                          <a14:foregroundMark x1="59651" y1="34233" x2="59651" y2="34233"/>
                          <a14:foregroundMark x1="64419" y1="38111" x2="64419" y2="38111"/>
                          <a14:foregroundMark x1="78721" y1="37268" x2="78721" y2="37268"/>
                          <a14:foregroundMark x1="45349" y1="41821" x2="45349" y2="41821"/>
                          <a14:foregroundMark x1="36395" y1="38617" x2="36395" y2="38617"/>
                          <a14:foregroundMark x1="27907" y1="38954" x2="27907" y2="38954"/>
                          <a14:foregroundMark x1="39070" y1="58179" x2="39070" y2="58179"/>
                          <a14:foregroundMark x1="57674" y1="65767" x2="57674" y2="65767"/>
                          <a14:foregroundMark x1="64884" y1="69140" x2="64884" y2="69140"/>
                          <a14:foregroundMark x1="73256" y1="64587" x2="73256" y2="64587"/>
                          <a14:foregroundMark x1="81395" y1="61551" x2="81395" y2="61551"/>
                          <a14:foregroundMark x1="91628" y1="82462" x2="91628" y2="82462"/>
                          <a14:foregroundMark x1="84884" y1="83305" x2="84884" y2="83305"/>
                          <a14:foregroundMark x1="78488" y1="82462" x2="78488" y2="82462"/>
                          <a14:foregroundMark x1="73256" y1="83137" x2="73256" y2="83137"/>
                          <a14:foregroundMark x1="79302" y1="77572" x2="79302" y2="77572"/>
                          <a14:foregroundMark x1="64070" y1="78078" x2="64070" y2="78078"/>
                          <a14:foregroundMark x1="69419" y1="82293" x2="69419" y2="82293"/>
                          <a14:foregroundMark x1="53256" y1="83980" x2="53256" y2="83980"/>
                          <a14:foregroundMark x1="74302" y1="87015" x2="74302" y2="87015"/>
                          <a14:foregroundMark x1="78605" y1="87015" x2="78605" y2="87015"/>
                          <a14:foregroundMark x1="63140" y1="86678" x2="63140" y2="86678"/>
                          <a14:foregroundMark x1="55814" y1="87521" x2="55814" y2="87521"/>
                          <a14:foregroundMark x1="47791" y1="84823" x2="47791" y2="84823"/>
                          <a14:foregroundMark x1="48721" y1="87015" x2="48721" y2="87015"/>
                          <a14:foregroundMark x1="41860" y1="84486" x2="41860" y2="84486"/>
                          <a14:foregroundMark x1="34419" y1="81619" x2="34419" y2="81619"/>
                        </a14:backgroundRemoval>
                      </a14:imgEffect>
                    </a14:imgLayer>
                  </a14:imgProps>
                </a:ext>
                <a:ext uri="{28A0092B-C50C-407E-A947-70E740481C1C}">
                  <a14:useLocalDpi xmlns:a14="http://schemas.microsoft.com/office/drawing/2010/main" val="0"/>
                </a:ext>
              </a:extLst>
            </a:blip>
            <a:srcRect/>
            <a:stretch>
              <a:fillRect/>
            </a:stretch>
          </p:blipFill>
          <p:spPr bwMode="auto">
            <a:xfrm>
              <a:off x="8153283" y="391451"/>
              <a:ext cx="1271634" cy="876836"/>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12" name="Google Shape;78;p1">
            <a:extLst>
              <a:ext uri="{FF2B5EF4-FFF2-40B4-BE49-F238E27FC236}">
                <a16:creationId xmlns:a16="http://schemas.microsoft.com/office/drawing/2014/main" id="{C995D8A4-27B2-7E13-9272-9F4A29B69188}"/>
              </a:ext>
            </a:extLst>
          </p:cNvPr>
          <p:cNvGraphicFramePr/>
          <p:nvPr/>
        </p:nvGraphicFramePr>
        <p:xfrm>
          <a:off x="0" y="6297550"/>
          <a:ext cx="12192000" cy="560450"/>
        </p:xfrm>
        <a:graphic>
          <a:graphicData uri="http://schemas.openxmlformats.org/drawingml/2006/table">
            <a:tbl>
              <a:tblPr firstRow="1" bandRow="1">
                <a:noFill/>
              </a:tblPr>
              <a:tblGrid>
                <a:gridCol w="6096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560450">
                <a:tc>
                  <a:txBody>
                    <a:bodyPr/>
                    <a:lstStyle/>
                    <a:p>
                      <a:pPr marL="0" marR="0" lvl="0" indent="0" algn="l" rtl="0">
                        <a:lnSpc>
                          <a:spcPct val="100000"/>
                        </a:lnSpc>
                        <a:spcBef>
                          <a:spcPts val="0"/>
                        </a:spcBef>
                        <a:spcAft>
                          <a:spcPts val="0"/>
                        </a:spcAft>
                        <a:buNone/>
                      </a:pPr>
                      <a:endParaRPr sz="1400" u="none" strike="noStrike" cap="none" dirty="0"/>
                    </a:p>
                  </a:txBody>
                  <a:tcPr marL="91450" marR="91450" marT="45725" marB="45725">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chemeClr val="bg1"/>
                    </a:solidFill>
                  </a:tcPr>
                </a:tc>
                <a:tc>
                  <a:txBody>
                    <a:bodyPr/>
                    <a:lstStyle/>
                    <a:p>
                      <a:pPr marL="0" marR="0" lvl="0" indent="0" algn="l" rtl="0">
                        <a:lnSpc>
                          <a:spcPct val="100000"/>
                        </a:lnSpc>
                        <a:spcBef>
                          <a:spcPts val="0"/>
                        </a:spcBef>
                        <a:spcAft>
                          <a:spcPts val="0"/>
                        </a:spcAft>
                        <a:buNone/>
                      </a:pPr>
                      <a:endParaRPr sz="1400" u="none" strike="noStrike" cap="none" dirty="0"/>
                    </a:p>
                  </a:txBody>
                  <a:tcPr marL="91450" marR="91450" marT="45725" marB="45725">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0"/>
                  </a:ext>
                </a:extLst>
              </a:tr>
            </a:tbl>
          </a:graphicData>
        </a:graphic>
      </p:graphicFrame>
      <p:pic>
        <p:nvPicPr>
          <p:cNvPr id="16" name="Google Shape;79;p1">
            <a:extLst>
              <a:ext uri="{FF2B5EF4-FFF2-40B4-BE49-F238E27FC236}">
                <a16:creationId xmlns:a16="http://schemas.microsoft.com/office/drawing/2014/main" id="{57731ACB-72E9-E370-5412-6C166DE6B74A}"/>
              </a:ext>
            </a:extLst>
          </p:cNvPr>
          <p:cNvPicPr preferRelativeResize="0"/>
          <p:nvPr/>
        </p:nvPicPr>
        <p:blipFill rotWithShape="1">
          <a:blip r:embed="rId7">
            <a:alphaModFix/>
          </a:blip>
          <a:srcRect/>
          <a:stretch/>
        </p:blipFill>
        <p:spPr>
          <a:xfrm>
            <a:off x="711201" y="6473953"/>
            <a:ext cx="3810943" cy="188498"/>
          </a:xfrm>
          <a:prstGeom prst="rect">
            <a:avLst/>
          </a:prstGeom>
          <a:noFill/>
          <a:ln>
            <a:noFill/>
          </a:ln>
        </p:spPr>
      </p:pic>
      <p:grpSp>
        <p:nvGrpSpPr>
          <p:cNvPr id="17" name="Group 16">
            <a:extLst>
              <a:ext uri="{FF2B5EF4-FFF2-40B4-BE49-F238E27FC236}">
                <a16:creationId xmlns:a16="http://schemas.microsoft.com/office/drawing/2014/main" id="{11EC9D29-05B2-3335-E8E3-285B6408E54C}"/>
              </a:ext>
            </a:extLst>
          </p:cNvPr>
          <p:cNvGrpSpPr/>
          <p:nvPr/>
        </p:nvGrpSpPr>
        <p:grpSpPr>
          <a:xfrm>
            <a:off x="491337" y="595621"/>
            <a:ext cx="6291608" cy="369332"/>
            <a:chOff x="818468" y="2690336"/>
            <a:chExt cx="6291608" cy="369332"/>
          </a:xfrm>
        </p:grpSpPr>
        <p:sp>
          <p:nvSpPr>
            <p:cNvPr id="20" name="TextBox 19">
              <a:extLst>
                <a:ext uri="{FF2B5EF4-FFF2-40B4-BE49-F238E27FC236}">
                  <a16:creationId xmlns:a16="http://schemas.microsoft.com/office/drawing/2014/main" id="{333D1DF8-7596-B739-85E7-88C1A182B064}"/>
                </a:ext>
              </a:extLst>
            </p:cNvPr>
            <p:cNvSpPr txBox="1"/>
            <p:nvPr/>
          </p:nvSpPr>
          <p:spPr>
            <a:xfrm>
              <a:off x="818468" y="2690336"/>
              <a:ext cx="5583154" cy="369332"/>
            </a:xfrm>
            <a:prstGeom prst="rect">
              <a:avLst/>
            </a:prstGeom>
            <a:noFill/>
          </p:spPr>
          <p:txBody>
            <a:bodyPr wrap="square">
              <a:spAutoFit/>
            </a:bodyPr>
            <a:lstStyle/>
            <a:p>
              <a:r>
                <a:rPr lang="en-US" sz="1800" b="1" dirty="0">
                  <a:latin typeface="Open Sans" panose="020B0606030504020204" pitchFamily="34" charset="0"/>
                  <a:ea typeface="Open Sans" panose="020B0606030504020204" pitchFamily="34" charset="0"/>
                  <a:cs typeface="Open Sans" panose="020B0606030504020204" pitchFamily="34" charset="0"/>
                </a:rPr>
                <a:t>AERC &amp; Human Capital Development Papers</a:t>
              </a:r>
            </a:p>
          </p:txBody>
        </p:sp>
        <p:cxnSp>
          <p:nvCxnSpPr>
            <p:cNvPr id="21" name="Straight Connector 20">
              <a:extLst>
                <a:ext uri="{FF2B5EF4-FFF2-40B4-BE49-F238E27FC236}">
                  <a16:creationId xmlns:a16="http://schemas.microsoft.com/office/drawing/2014/main" id="{C08926FF-17AD-D60D-6A6E-EB5CA1A30105}"/>
                </a:ext>
              </a:extLst>
            </p:cNvPr>
            <p:cNvCxnSpPr/>
            <p:nvPr/>
          </p:nvCxnSpPr>
          <p:spPr>
            <a:xfrm>
              <a:off x="6086718" y="2876605"/>
              <a:ext cx="1023358"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13072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7CB15C9-0F2B-435E-92CB-7B94A3A7B5A2}"/>
              </a:ext>
            </a:extLst>
          </p:cNvPr>
          <p:cNvSpPr/>
          <p:nvPr/>
        </p:nvSpPr>
        <p:spPr>
          <a:xfrm>
            <a:off x="379465" y="6521613"/>
            <a:ext cx="4806509" cy="291362"/>
          </a:xfrm>
          <a:prstGeom prst="rect">
            <a:avLst/>
          </a:prstGeom>
        </p:spPr>
        <p:txBody>
          <a:bodyPr wrap="none">
            <a:spAutoFit/>
          </a:bodyPr>
          <a:lstStyle/>
          <a:p>
            <a:pPr algn="just" fontAlgn="base">
              <a:lnSpc>
                <a:spcPct val="115000"/>
              </a:lnSpc>
            </a:pPr>
            <a:r>
              <a:rPr lang="en-GB"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Data Source: National Bureau of Statistics; Chart: NESG Research</a:t>
            </a:r>
            <a:endParaRPr lang="en-US" sz="1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TextBox 8">
            <a:extLst>
              <a:ext uri="{FF2B5EF4-FFF2-40B4-BE49-F238E27FC236}">
                <a16:creationId xmlns:a16="http://schemas.microsoft.com/office/drawing/2014/main" id="{7CC4A5D2-1DFF-42F1-9F90-C1C110D0C6E0}"/>
              </a:ext>
            </a:extLst>
          </p:cNvPr>
          <p:cNvSpPr txBox="1"/>
          <p:nvPr/>
        </p:nvSpPr>
        <p:spPr>
          <a:xfrm>
            <a:off x="304652" y="1229919"/>
            <a:ext cx="9883539" cy="461665"/>
          </a:xfrm>
          <a:prstGeom prst="rect">
            <a:avLst/>
          </a:prstGeom>
        </p:spPr>
        <p:txBody>
          <a:bodyPr wrap="square" lIns="0" tIns="0" rIns="0" bIns="0" rtlCol="0" anchor="t">
            <a:spAutoFit/>
          </a:bodyPr>
          <a:lstStyle/>
          <a:p>
            <a:r>
              <a:rPr lang="en-US" sz="3000" b="1" dirty="0">
                <a:latin typeface="Open Sans" charset="0"/>
                <a:ea typeface="Open Sans" charset="0"/>
                <a:cs typeface="Open Sans" charset="0"/>
              </a:rPr>
              <a:t>Introduction </a:t>
            </a:r>
          </a:p>
        </p:txBody>
      </p:sp>
      <p:grpSp>
        <p:nvGrpSpPr>
          <p:cNvPr id="2" name="Group 1">
            <a:extLst>
              <a:ext uri="{FF2B5EF4-FFF2-40B4-BE49-F238E27FC236}">
                <a16:creationId xmlns:a16="http://schemas.microsoft.com/office/drawing/2014/main" id="{BE3478C9-F30F-FD7D-1C25-3B226DD99CF1}"/>
              </a:ext>
            </a:extLst>
          </p:cNvPr>
          <p:cNvGrpSpPr/>
          <p:nvPr/>
        </p:nvGrpSpPr>
        <p:grpSpPr>
          <a:xfrm>
            <a:off x="8153283" y="376461"/>
            <a:ext cx="3661538" cy="968930"/>
            <a:chOff x="8153283" y="376461"/>
            <a:chExt cx="3661538" cy="968930"/>
          </a:xfrm>
        </p:grpSpPr>
        <p:pic>
          <p:nvPicPr>
            <p:cNvPr id="3" name="Picture 2">
              <a:extLst>
                <a:ext uri="{FF2B5EF4-FFF2-40B4-BE49-F238E27FC236}">
                  <a16:creationId xmlns:a16="http://schemas.microsoft.com/office/drawing/2014/main" id="{E87E82C5-253D-84EF-6862-B6F9B155387C}"/>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6176" t="49541" r="18966" b="11824"/>
            <a:stretch/>
          </p:blipFill>
          <p:spPr>
            <a:xfrm>
              <a:off x="10188191" y="376461"/>
              <a:ext cx="1626630" cy="968930"/>
            </a:xfrm>
            <a:prstGeom prst="rect">
              <a:avLst/>
            </a:prstGeom>
          </p:spPr>
        </p:pic>
        <p:pic>
          <p:nvPicPr>
            <p:cNvPr id="4" name="Picture 2" descr="Home - AERC">
              <a:extLst>
                <a:ext uri="{FF2B5EF4-FFF2-40B4-BE49-F238E27FC236}">
                  <a16:creationId xmlns:a16="http://schemas.microsoft.com/office/drawing/2014/main" id="{F665DC21-079C-C147-9B01-268CF045F6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24917" y="391451"/>
              <a:ext cx="877495" cy="87749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Bill &amp; Melinda Gates Foundation Logo - Bill And Melinda Gates Logo Vector,  HD Png Download , Transparent Png Image - PNGitem">
              <a:extLst>
                <a:ext uri="{FF2B5EF4-FFF2-40B4-BE49-F238E27FC236}">
                  <a16:creationId xmlns:a16="http://schemas.microsoft.com/office/drawing/2014/main" id="{57AADFD5-2B96-5D2A-47AB-833D509F7B41}"/>
                </a:ext>
              </a:extLst>
            </p:cNvPr>
            <p:cNvPicPr>
              <a:picLocks noChangeAspect="1" noChangeArrowheads="1"/>
            </p:cNvPicPr>
            <p:nvPr/>
          </p:nvPicPr>
          <p:blipFill>
            <a:blip r:embed="rId5" cstate="print">
              <a:extLst>
                <a:ext uri="{BEBA8EAE-BF5A-486C-A8C5-ECC9F3942E4B}">
                  <a14:imgProps xmlns:a14="http://schemas.microsoft.com/office/drawing/2010/main">
                    <a14:imgLayer r:embed="rId6">
                      <a14:imgEffect>
                        <a14:backgroundRemoval t="9781" b="89882" l="9651" r="91628">
                          <a14:foregroundMark x1="14186" y1="10455" x2="14186" y2="10455"/>
                          <a14:foregroundMark x1="20930" y1="18381" x2="20930" y2="18381"/>
                          <a14:foregroundMark x1="9767" y1="43508" x2="9767" y2="43508"/>
                          <a14:foregroundMark x1="27442" y1="15514" x2="27442" y2="15514"/>
                          <a14:foregroundMark x1="35814" y1="12985" x2="35814" y2="12985"/>
                          <a14:foregroundMark x1="50930" y1="10455" x2="50930" y2="10455"/>
                          <a14:foregroundMark x1="49070" y1="17538" x2="49070" y2="17538"/>
                          <a14:foregroundMark x1="59651" y1="34233" x2="59651" y2="34233"/>
                          <a14:foregroundMark x1="64419" y1="38111" x2="64419" y2="38111"/>
                          <a14:foregroundMark x1="78721" y1="37268" x2="78721" y2="37268"/>
                          <a14:foregroundMark x1="45349" y1="41821" x2="45349" y2="41821"/>
                          <a14:foregroundMark x1="36395" y1="38617" x2="36395" y2="38617"/>
                          <a14:foregroundMark x1="27907" y1="38954" x2="27907" y2="38954"/>
                          <a14:foregroundMark x1="39070" y1="58179" x2="39070" y2="58179"/>
                          <a14:foregroundMark x1="57674" y1="65767" x2="57674" y2="65767"/>
                          <a14:foregroundMark x1="64884" y1="69140" x2="64884" y2="69140"/>
                          <a14:foregroundMark x1="73256" y1="64587" x2="73256" y2="64587"/>
                          <a14:foregroundMark x1="81395" y1="61551" x2="81395" y2="61551"/>
                          <a14:foregroundMark x1="91628" y1="82462" x2="91628" y2="82462"/>
                          <a14:foregroundMark x1="84884" y1="83305" x2="84884" y2="83305"/>
                          <a14:foregroundMark x1="78488" y1="82462" x2="78488" y2="82462"/>
                          <a14:foregroundMark x1="73256" y1="83137" x2="73256" y2="83137"/>
                          <a14:foregroundMark x1="79302" y1="77572" x2="79302" y2="77572"/>
                          <a14:foregroundMark x1="64070" y1="78078" x2="64070" y2="78078"/>
                          <a14:foregroundMark x1="69419" y1="82293" x2="69419" y2="82293"/>
                          <a14:foregroundMark x1="53256" y1="83980" x2="53256" y2="83980"/>
                          <a14:foregroundMark x1="74302" y1="87015" x2="74302" y2="87015"/>
                          <a14:foregroundMark x1="78605" y1="87015" x2="78605" y2="87015"/>
                          <a14:foregroundMark x1="63140" y1="86678" x2="63140" y2="86678"/>
                          <a14:foregroundMark x1="55814" y1="87521" x2="55814" y2="87521"/>
                          <a14:foregroundMark x1="47791" y1="84823" x2="47791" y2="84823"/>
                          <a14:foregroundMark x1="48721" y1="87015" x2="48721" y2="87015"/>
                          <a14:foregroundMark x1="41860" y1="84486" x2="41860" y2="84486"/>
                          <a14:foregroundMark x1="34419" y1="81619" x2="34419" y2="81619"/>
                        </a14:backgroundRemoval>
                      </a14:imgEffect>
                    </a14:imgLayer>
                  </a14:imgProps>
                </a:ext>
                <a:ext uri="{28A0092B-C50C-407E-A947-70E740481C1C}">
                  <a14:useLocalDpi xmlns:a14="http://schemas.microsoft.com/office/drawing/2010/main" val="0"/>
                </a:ext>
              </a:extLst>
            </a:blip>
            <a:srcRect/>
            <a:stretch>
              <a:fillRect/>
            </a:stretch>
          </p:blipFill>
          <p:spPr bwMode="auto">
            <a:xfrm>
              <a:off x="8153283" y="391451"/>
              <a:ext cx="1271634" cy="876836"/>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12" name="Google Shape;78;p1">
            <a:extLst>
              <a:ext uri="{FF2B5EF4-FFF2-40B4-BE49-F238E27FC236}">
                <a16:creationId xmlns:a16="http://schemas.microsoft.com/office/drawing/2014/main" id="{C995D8A4-27B2-7E13-9272-9F4A29B69188}"/>
              </a:ext>
            </a:extLst>
          </p:cNvPr>
          <p:cNvGraphicFramePr/>
          <p:nvPr/>
        </p:nvGraphicFramePr>
        <p:xfrm>
          <a:off x="0" y="6297550"/>
          <a:ext cx="12192000" cy="560450"/>
        </p:xfrm>
        <a:graphic>
          <a:graphicData uri="http://schemas.openxmlformats.org/drawingml/2006/table">
            <a:tbl>
              <a:tblPr firstRow="1" bandRow="1">
                <a:noFill/>
              </a:tblPr>
              <a:tblGrid>
                <a:gridCol w="6096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560450">
                <a:tc>
                  <a:txBody>
                    <a:bodyPr/>
                    <a:lstStyle/>
                    <a:p>
                      <a:pPr marL="0" marR="0" lvl="0" indent="0" algn="l" rtl="0">
                        <a:lnSpc>
                          <a:spcPct val="100000"/>
                        </a:lnSpc>
                        <a:spcBef>
                          <a:spcPts val="0"/>
                        </a:spcBef>
                        <a:spcAft>
                          <a:spcPts val="0"/>
                        </a:spcAft>
                        <a:buNone/>
                      </a:pPr>
                      <a:endParaRPr sz="1400" u="none" strike="noStrike" cap="none" dirty="0"/>
                    </a:p>
                  </a:txBody>
                  <a:tcPr marL="91450" marR="91450" marT="45725" marB="45725">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chemeClr val="bg1"/>
                    </a:solidFill>
                  </a:tcPr>
                </a:tc>
                <a:tc>
                  <a:txBody>
                    <a:bodyPr/>
                    <a:lstStyle/>
                    <a:p>
                      <a:pPr marL="0" marR="0" lvl="0" indent="0" algn="l" rtl="0">
                        <a:lnSpc>
                          <a:spcPct val="100000"/>
                        </a:lnSpc>
                        <a:spcBef>
                          <a:spcPts val="0"/>
                        </a:spcBef>
                        <a:spcAft>
                          <a:spcPts val="0"/>
                        </a:spcAft>
                        <a:buNone/>
                      </a:pPr>
                      <a:endParaRPr sz="1400" u="none" strike="noStrike" cap="none" dirty="0"/>
                    </a:p>
                  </a:txBody>
                  <a:tcPr marL="91450" marR="91450" marT="45725" marB="45725">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0"/>
                  </a:ext>
                </a:extLst>
              </a:tr>
            </a:tbl>
          </a:graphicData>
        </a:graphic>
      </p:graphicFrame>
      <p:pic>
        <p:nvPicPr>
          <p:cNvPr id="16" name="Google Shape;79;p1">
            <a:extLst>
              <a:ext uri="{FF2B5EF4-FFF2-40B4-BE49-F238E27FC236}">
                <a16:creationId xmlns:a16="http://schemas.microsoft.com/office/drawing/2014/main" id="{57731ACB-72E9-E370-5412-6C166DE6B74A}"/>
              </a:ext>
            </a:extLst>
          </p:cNvPr>
          <p:cNvPicPr preferRelativeResize="0"/>
          <p:nvPr/>
        </p:nvPicPr>
        <p:blipFill rotWithShape="1">
          <a:blip r:embed="rId7">
            <a:alphaModFix/>
          </a:blip>
          <a:srcRect/>
          <a:stretch/>
        </p:blipFill>
        <p:spPr>
          <a:xfrm>
            <a:off x="711201" y="6473953"/>
            <a:ext cx="3810943" cy="188498"/>
          </a:xfrm>
          <a:prstGeom prst="rect">
            <a:avLst/>
          </a:prstGeom>
          <a:noFill/>
          <a:ln>
            <a:noFill/>
          </a:ln>
        </p:spPr>
      </p:pic>
      <p:grpSp>
        <p:nvGrpSpPr>
          <p:cNvPr id="17" name="Group 16">
            <a:extLst>
              <a:ext uri="{FF2B5EF4-FFF2-40B4-BE49-F238E27FC236}">
                <a16:creationId xmlns:a16="http://schemas.microsoft.com/office/drawing/2014/main" id="{11EC9D29-05B2-3335-E8E3-285B6408E54C}"/>
              </a:ext>
            </a:extLst>
          </p:cNvPr>
          <p:cNvGrpSpPr/>
          <p:nvPr/>
        </p:nvGrpSpPr>
        <p:grpSpPr>
          <a:xfrm>
            <a:off x="491337" y="595621"/>
            <a:ext cx="6291608" cy="369332"/>
            <a:chOff x="818468" y="2690336"/>
            <a:chExt cx="6291608" cy="369332"/>
          </a:xfrm>
        </p:grpSpPr>
        <p:sp>
          <p:nvSpPr>
            <p:cNvPr id="20" name="TextBox 19">
              <a:extLst>
                <a:ext uri="{FF2B5EF4-FFF2-40B4-BE49-F238E27FC236}">
                  <a16:creationId xmlns:a16="http://schemas.microsoft.com/office/drawing/2014/main" id="{333D1DF8-7596-B739-85E7-88C1A182B064}"/>
                </a:ext>
              </a:extLst>
            </p:cNvPr>
            <p:cNvSpPr txBox="1"/>
            <p:nvPr/>
          </p:nvSpPr>
          <p:spPr>
            <a:xfrm>
              <a:off x="818468" y="2690336"/>
              <a:ext cx="5583154" cy="369332"/>
            </a:xfrm>
            <a:prstGeom prst="rect">
              <a:avLst/>
            </a:prstGeom>
            <a:noFill/>
          </p:spPr>
          <p:txBody>
            <a:bodyPr wrap="square">
              <a:spAutoFit/>
            </a:bodyPr>
            <a:lstStyle/>
            <a:p>
              <a:r>
                <a:rPr lang="en-US" sz="1800" b="1" dirty="0">
                  <a:latin typeface="Open Sans" panose="020B0606030504020204" pitchFamily="34" charset="0"/>
                  <a:ea typeface="Open Sans" panose="020B0606030504020204" pitchFamily="34" charset="0"/>
                  <a:cs typeface="Open Sans" panose="020B0606030504020204" pitchFamily="34" charset="0"/>
                </a:rPr>
                <a:t>AERC &amp; Human Capital Development Papers</a:t>
              </a:r>
            </a:p>
          </p:txBody>
        </p:sp>
        <p:cxnSp>
          <p:nvCxnSpPr>
            <p:cNvPr id="21" name="Straight Connector 20">
              <a:extLst>
                <a:ext uri="{FF2B5EF4-FFF2-40B4-BE49-F238E27FC236}">
                  <a16:creationId xmlns:a16="http://schemas.microsoft.com/office/drawing/2014/main" id="{C08926FF-17AD-D60D-6A6E-EB5CA1A30105}"/>
                </a:ext>
              </a:extLst>
            </p:cNvPr>
            <p:cNvCxnSpPr/>
            <p:nvPr/>
          </p:nvCxnSpPr>
          <p:spPr>
            <a:xfrm>
              <a:off x="6086718" y="2876605"/>
              <a:ext cx="1023358"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xtBox 8">
            <a:extLst>
              <a:ext uri="{FF2B5EF4-FFF2-40B4-BE49-F238E27FC236}">
                <a16:creationId xmlns:a16="http://schemas.microsoft.com/office/drawing/2014/main" id="{34D66C97-2255-0195-BDAD-1228BE387E71}"/>
              </a:ext>
            </a:extLst>
          </p:cNvPr>
          <p:cNvSpPr txBox="1"/>
          <p:nvPr/>
        </p:nvSpPr>
        <p:spPr>
          <a:xfrm>
            <a:off x="239843" y="1956551"/>
            <a:ext cx="11752288" cy="3416320"/>
          </a:xfrm>
          <a:prstGeom prst="rect">
            <a:avLst/>
          </a:prstGeom>
          <a:noFill/>
        </p:spPr>
        <p:txBody>
          <a:bodyPr wrap="square" rtlCol="0">
            <a:spAutoFit/>
          </a:bodyPr>
          <a:lstStyle/>
          <a:p>
            <a:pPr marL="342900" indent="-342900" algn="just">
              <a:buFont typeface="Wingdings" panose="05000000000000000000" pitchFamily="2" charset="2"/>
              <a:buChar char="§"/>
            </a:pPr>
            <a:r>
              <a:rPr lang="en-ZA" dirty="0">
                <a:latin typeface="Open Sans" panose="020B0606030504020204" pitchFamily="34" charset="0"/>
                <a:ea typeface="Open Sans" panose="020B0606030504020204" pitchFamily="34" charset="0"/>
                <a:cs typeface="Open Sans" panose="020B0606030504020204" pitchFamily="34" charset="0"/>
              </a:rPr>
              <a:t>The e</a:t>
            </a:r>
            <a:r>
              <a:rPr lang="en-US" b="0" i="0" u="none" strike="noStrike" baseline="0" dirty="0" err="1">
                <a:latin typeface="Open Sans" panose="020B0606030504020204" pitchFamily="34" charset="0"/>
                <a:ea typeface="Open Sans" panose="020B0606030504020204" pitchFamily="34" charset="0"/>
                <a:cs typeface="Open Sans" panose="020B0606030504020204" pitchFamily="34" charset="0"/>
              </a:rPr>
              <a:t>ducation</a:t>
            </a:r>
            <a:r>
              <a:rPr lang="en-US" b="0" i="0" u="none" strike="noStrike" baseline="0" dirty="0">
                <a:latin typeface="Open Sans" panose="020B0606030504020204" pitchFamily="34" charset="0"/>
                <a:ea typeface="Open Sans" panose="020B0606030504020204" pitchFamily="34" charset="0"/>
                <a:cs typeface="Open Sans" panose="020B0606030504020204" pitchFamily="34" charset="0"/>
              </a:rPr>
              <a:t> sector is one of the largest sectors to experience the direct and indirect effect of the COVID-19 pandemic (Burgess &amp; </a:t>
            </a:r>
            <a:r>
              <a:rPr lang="en-US" b="0" i="0" u="none" strike="noStrike" baseline="0" dirty="0" err="1">
                <a:latin typeface="Open Sans" panose="020B0606030504020204" pitchFamily="34" charset="0"/>
                <a:ea typeface="Open Sans" panose="020B0606030504020204" pitchFamily="34" charset="0"/>
                <a:cs typeface="Open Sans" panose="020B0606030504020204" pitchFamily="34" charset="0"/>
              </a:rPr>
              <a:t>Sievertsen</a:t>
            </a:r>
            <a:r>
              <a:rPr lang="en-US" b="0" i="0" u="none" strike="noStrike" baseline="0" dirty="0">
                <a:latin typeface="Open Sans" panose="020B0606030504020204" pitchFamily="34" charset="0"/>
                <a:ea typeface="Open Sans" panose="020B0606030504020204" pitchFamily="34" charset="0"/>
                <a:cs typeface="Open Sans" panose="020B0606030504020204" pitchFamily="34" charset="0"/>
              </a:rPr>
              <a:t>, 2020)</a:t>
            </a:r>
          </a:p>
          <a:p>
            <a:pPr algn="just"/>
            <a:endParaRPr lang="en-US" b="0" i="0" u="none" strike="noStrike" baseline="0" dirty="0">
              <a:latin typeface="Open Sans" panose="020B0606030504020204" pitchFamily="34" charset="0"/>
              <a:ea typeface="Open Sans" panose="020B0606030504020204" pitchFamily="34" charset="0"/>
              <a:cs typeface="Open Sans" panose="020B0606030504020204" pitchFamily="34" charset="0"/>
            </a:endParaRPr>
          </a:p>
          <a:p>
            <a:pPr algn="just"/>
            <a:endParaRPr lang="en-US" b="0" i="0" u="none" strike="noStrike" baseline="0" dirty="0">
              <a:latin typeface="Open Sans" panose="020B0606030504020204" pitchFamily="34" charset="0"/>
              <a:ea typeface="Open Sans" panose="020B0606030504020204" pitchFamily="34" charset="0"/>
              <a:cs typeface="Open Sans" panose="020B0606030504020204" pitchFamily="34" charset="0"/>
            </a:endParaRPr>
          </a:p>
          <a:p>
            <a:pPr marL="342900" indent="-342900" algn="just">
              <a:buFont typeface="Wingdings" panose="05000000000000000000" pitchFamily="2" charset="2"/>
              <a:buChar char="§"/>
            </a:pPr>
            <a:r>
              <a:rPr lang="en-US" dirty="0">
                <a:latin typeface="Open Sans" panose="020B0606030504020204" pitchFamily="34" charset="0"/>
                <a:ea typeface="Open Sans" panose="020B0606030504020204" pitchFamily="34" charset="0"/>
                <a:cs typeface="Open Sans" panose="020B0606030504020204" pitchFamily="34" charset="0"/>
              </a:rPr>
              <a:t>The measures to curb the spread of the virus affected the Nigerian education system which has been fragile and inequitable across socio-demographic lines prior to the advent of COVID-19 pandemic</a:t>
            </a:r>
            <a:r>
              <a:rPr lang="en-US" i="0" u="none" strike="noStrike" baseline="0" dirty="0">
                <a:latin typeface="Open Sans" panose="020B0606030504020204" pitchFamily="34" charset="0"/>
                <a:ea typeface="Open Sans" panose="020B0606030504020204" pitchFamily="34" charset="0"/>
                <a:cs typeface="Open Sans" panose="020B0606030504020204" pitchFamily="34" charset="0"/>
              </a:rPr>
              <a:t>.</a:t>
            </a:r>
          </a:p>
          <a:p>
            <a:pPr algn="just"/>
            <a:endParaRPr lang="en-US" i="0" u="none" strike="noStrike" baseline="0" dirty="0">
              <a:latin typeface="Open Sans" panose="020B0606030504020204" pitchFamily="34" charset="0"/>
              <a:ea typeface="Open Sans" panose="020B0606030504020204" pitchFamily="34" charset="0"/>
              <a:cs typeface="Open Sans" panose="020B0606030504020204" pitchFamily="34" charset="0"/>
            </a:endParaRPr>
          </a:p>
          <a:p>
            <a:pPr algn="just"/>
            <a:endParaRPr lang="en-US" i="0" u="none" strike="noStrike" baseline="0" dirty="0">
              <a:latin typeface="Open Sans" panose="020B0606030504020204" pitchFamily="34" charset="0"/>
              <a:ea typeface="Open Sans" panose="020B0606030504020204" pitchFamily="34" charset="0"/>
              <a:cs typeface="Open Sans" panose="020B0606030504020204" pitchFamily="34" charset="0"/>
            </a:endParaRPr>
          </a:p>
          <a:p>
            <a:pPr marL="342900" indent="-342900" algn="just">
              <a:buFont typeface="Wingdings" panose="05000000000000000000" pitchFamily="2" charset="2"/>
              <a:buChar char="§"/>
            </a:pPr>
            <a:r>
              <a:rPr lang="da-DK" b="0" i="0" u="none" strike="noStrike" baseline="0" dirty="0">
                <a:latin typeface="Open Sans" panose="020B0606030504020204" pitchFamily="34" charset="0"/>
                <a:ea typeface="Open Sans" panose="020B0606030504020204" pitchFamily="34" charset="0"/>
                <a:cs typeface="Open Sans" panose="020B0606030504020204" pitchFamily="34" charset="0"/>
              </a:rPr>
              <a:t>The prevention measures during the pandemic serve as a condition for ”natural experiment” to  evaluate the impact of the school closure on educational sector</a:t>
            </a:r>
          </a:p>
          <a:p>
            <a:pPr algn="just"/>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3588916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7CB15C9-0F2B-435E-92CB-7B94A3A7B5A2}"/>
              </a:ext>
            </a:extLst>
          </p:cNvPr>
          <p:cNvSpPr/>
          <p:nvPr/>
        </p:nvSpPr>
        <p:spPr>
          <a:xfrm>
            <a:off x="379465" y="6521613"/>
            <a:ext cx="4806509" cy="291362"/>
          </a:xfrm>
          <a:prstGeom prst="rect">
            <a:avLst/>
          </a:prstGeom>
        </p:spPr>
        <p:txBody>
          <a:bodyPr wrap="none">
            <a:spAutoFit/>
          </a:bodyPr>
          <a:lstStyle/>
          <a:p>
            <a:pPr algn="just" fontAlgn="base">
              <a:lnSpc>
                <a:spcPct val="115000"/>
              </a:lnSpc>
            </a:pPr>
            <a:r>
              <a:rPr lang="en-GB"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Data Source: National Bureau of Statistics; Chart: NESG Research</a:t>
            </a:r>
            <a:endParaRPr lang="en-US" sz="1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TextBox 8">
            <a:extLst>
              <a:ext uri="{FF2B5EF4-FFF2-40B4-BE49-F238E27FC236}">
                <a16:creationId xmlns:a16="http://schemas.microsoft.com/office/drawing/2014/main" id="{7CC4A5D2-1DFF-42F1-9F90-C1C110D0C6E0}"/>
              </a:ext>
            </a:extLst>
          </p:cNvPr>
          <p:cNvSpPr txBox="1"/>
          <p:nvPr/>
        </p:nvSpPr>
        <p:spPr>
          <a:xfrm>
            <a:off x="711201" y="1393051"/>
            <a:ext cx="9883539" cy="461665"/>
          </a:xfrm>
          <a:prstGeom prst="rect">
            <a:avLst/>
          </a:prstGeom>
        </p:spPr>
        <p:txBody>
          <a:bodyPr wrap="square" lIns="0" tIns="0" rIns="0" bIns="0" rtlCol="0" anchor="t">
            <a:spAutoFit/>
          </a:bodyPr>
          <a:lstStyle/>
          <a:p>
            <a:r>
              <a:rPr lang="en-US" sz="3000" b="1" dirty="0">
                <a:latin typeface="Open Sans" charset="0"/>
                <a:ea typeface="Open Sans" charset="0"/>
                <a:cs typeface="Open Sans" charset="0"/>
              </a:rPr>
              <a:t>Introduction </a:t>
            </a:r>
          </a:p>
        </p:txBody>
      </p:sp>
      <p:grpSp>
        <p:nvGrpSpPr>
          <p:cNvPr id="2" name="Group 1">
            <a:extLst>
              <a:ext uri="{FF2B5EF4-FFF2-40B4-BE49-F238E27FC236}">
                <a16:creationId xmlns:a16="http://schemas.microsoft.com/office/drawing/2014/main" id="{BE3478C9-F30F-FD7D-1C25-3B226DD99CF1}"/>
              </a:ext>
            </a:extLst>
          </p:cNvPr>
          <p:cNvGrpSpPr/>
          <p:nvPr/>
        </p:nvGrpSpPr>
        <p:grpSpPr>
          <a:xfrm>
            <a:off x="8153283" y="376461"/>
            <a:ext cx="3661538" cy="968930"/>
            <a:chOff x="8153283" y="376461"/>
            <a:chExt cx="3661538" cy="968930"/>
          </a:xfrm>
        </p:grpSpPr>
        <p:pic>
          <p:nvPicPr>
            <p:cNvPr id="3" name="Picture 2">
              <a:extLst>
                <a:ext uri="{FF2B5EF4-FFF2-40B4-BE49-F238E27FC236}">
                  <a16:creationId xmlns:a16="http://schemas.microsoft.com/office/drawing/2014/main" id="{E87E82C5-253D-84EF-6862-B6F9B155387C}"/>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6176" t="49541" r="18966" b="11824"/>
            <a:stretch/>
          </p:blipFill>
          <p:spPr>
            <a:xfrm>
              <a:off x="10188191" y="376461"/>
              <a:ext cx="1626630" cy="968930"/>
            </a:xfrm>
            <a:prstGeom prst="rect">
              <a:avLst/>
            </a:prstGeom>
          </p:spPr>
        </p:pic>
        <p:pic>
          <p:nvPicPr>
            <p:cNvPr id="4" name="Picture 2" descr="Home - AERC">
              <a:extLst>
                <a:ext uri="{FF2B5EF4-FFF2-40B4-BE49-F238E27FC236}">
                  <a16:creationId xmlns:a16="http://schemas.microsoft.com/office/drawing/2014/main" id="{F665DC21-079C-C147-9B01-268CF045F6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24917" y="391451"/>
              <a:ext cx="877495" cy="87749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Bill &amp; Melinda Gates Foundation Logo - Bill And Melinda Gates Logo Vector,  HD Png Download , Transparent Png Image - PNGitem">
              <a:extLst>
                <a:ext uri="{FF2B5EF4-FFF2-40B4-BE49-F238E27FC236}">
                  <a16:creationId xmlns:a16="http://schemas.microsoft.com/office/drawing/2014/main" id="{57AADFD5-2B96-5D2A-47AB-833D509F7B41}"/>
                </a:ext>
              </a:extLst>
            </p:cNvPr>
            <p:cNvPicPr>
              <a:picLocks noChangeAspect="1" noChangeArrowheads="1"/>
            </p:cNvPicPr>
            <p:nvPr/>
          </p:nvPicPr>
          <p:blipFill>
            <a:blip r:embed="rId5" cstate="print">
              <a:extLst>
                <a:ext uri="{BEBA8EAE-BF5A-486C-A8C5-ECC9F3942E4B}">
                  <a14:imgProps xmlns:a14="http://schemas.microsoft.com/office/drawing/2010/main">
                    <a14:imgLayer r:embed="rId6">
                      <a14:imgEffect>
                        <a14:backgroundRemoval t="9781" b="89882" l="9651" r="91628">
                          <a14:foregroundMark x1="14186" y1="10455" x2="14186" y2="10455"/>
                          <a14:foregroundMark x1="20930" y1="18381" x2="20930" y2="18381"/>
                          <a14:foregroundMark x1="9767" y1="43508" x2="9767" y2="43508"/>
                          <a14:foregroundMark x1="27442" y1="15514" x2="27442" y2="15514"/>
                          <a14:foregroundMark x1="35814" y1="12985" x2="35814" y2="12985"/>
                          <a14:foregroundMark x1="50930" y1="10455" x2="50930" y2="10455"/>
                          <a14:foregroundMark x1="49070" y1="17538" x2="49070" y2="17538"/>
                          <a14:foregroundMark x1="59651" y1="34233" x2="59651" y2="34233"/>
                          <a14:foregroundMark x1="64419" y1="38111" x2="64419" y2="38111"/>
                          <a14:foregroundMark x1="78721" y1="37268" x2="78721" y2="37268"/>
                          <a14:foregroundMark x1="45349" y1="41821" x2="45349" y2="41821"/>
                          <a14:foregroundMark x1="36395" y1="38617" x2="36395" y2="38617"/>
                          <a14:foregroundMark x1="27907" y1="38954" x2="27907" y2="38954"/>
                          <a14:foregroundMark x1="39070" y1="58179" x2="39070" y2="58179"/>
                          <a14:foregroundMark x1="57674" y1="65767" x2="57674" y2="65767"/>
                          <a14:foregroundMark x1="64884" y1="69140" x2="64884" y2="69140"/>
                          <a14:foregroundMark x1="73256" y1="64587" x2="73256" y2="64587"/>
                          <a14:foregroundMark x1="81395" y1="61551" x2="81395" y2="61551"/>
                          <a14:foregroundMark x1="91628" y1="82462" x2="91628" y2="82462"/>
                          <a14:foregroundMark x1="84884" y1="83305" x2="84884" y2="83305"/>
                          <a14:foregroundMark x1="78488" y1="82462" x2="78488" y2="82462"/>
                          <a14:foregroundMark x1="73256" y1="83137" x2="73256" y2="83137"/>
                          <a14:foregroundMark x1="79302" y1="77572" x2="79302" y2="77572"/>
                          <a14:foregroundMark x1="64070" y1="78078" x2="64070" y2="78078"/>
                          <a14:foregroundMark x1="69419" y1="82293" x2="69419" y2="82293"/>
                          <a14:foregroundMark x1="53256" y1="83980" x2="53256" y2="83980"/>
                          <a14:foregroundMark x1="74302" y1="87015" x2="74302" y2="87015"/>
                          <a14:foregroundMark x1="78605" y1="87015" x2="78605" y2="87015"/>
                          <a14:foregroundMark x1="63140" y1="86678" x2="63140" y2="86678"/>
                          <a14:foregroundMark x1="55814" y1="87521" x2="55814" y2="87521"/>
                          <a14:foregroundMark x1="47791" y1="84823" x2="47791" y2="84823"/>
                          <a14:foregroundMark x1="48721" y1="87015" x2="48721" y2="87015"/>
                          <a14:foregroundMark x1="41860" y1="84486" x2="41860" y2="84486"/>
                          <a14:foregroundMark x1="34419" y1="81619" x2="34419" y2="81619"/>
                        </a14:backgroundRemoval>
                      </a14:imgEffect>
                    </a14:imgLayer>
                  </a14:imgProps>
                </a:ext>
                <a:ext uri="{28A0092B-C50C-407E-A947-70E740481C1C}">
                  <a14:useLocalDpi xmlns:a14="http://schemas.microsoft.com/office/drawing/2010/main" val="0"/>
                </a:ext>
              </a:extLst>
            </a:blip>
            <a:srcRect/>
            <a:stretch>
              <a:fillRect/>
            </a:stretch>
          </p:blipFill>
          <p:spPr bwMode="auto">
            <a:xfrm>
              <a:off x="8153283" y="391451"/>
              <a:ext cx="1271634" cy="876836"/>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12" name="Google Shape;78;p1">
            <a:extLst>
              <a:ext uri="{FF2B5EF4-FFF2-40B4-BE49-F238E27FC236}">
                <a16:creationId xmlns:a16="http://schemas.microsoft.com/office/drawing/2014/main" id="{C995D8A4-27B2-7E13-9272-9F4A29B69188}"/>
              </a:ext>
            </a:extLst>
          </p:cNvPr>
          <p:cNvGraphicFramePr/>
          <p:nvPr/>
        </p:nvGraphicFramePr>
        <p:xfrm>
          <a:off x="0" y="6297550"/>
          <a:ext cx="12192000" cy="560450"/>
        </p:xfrm>
        <a:graphic>
          <a:graphicData uri="http://schemas.openxmlformats.org/drawingml/2006/table">
            <a:tbl>
              <a:tblPr firstRow="1" bandRow="1">
                <a:noFill/>
              </a:tblPr>
              <a:tblGrid>
                <a:gridCol w="6096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560450">
                <a:tc>
                  <a:txBody>
                    <a:bodyPr/>
                    <a:lstStyle/>
                    <a:p>
                      <a:pPr marL="0" marR="0" lvl="0" indent="0" algn="l" rtl="0">
                        <a:lnSpc>
                          <a:spcPct val="100000"/>
                        </a:lnSpc>
                        <a:spcBef>
                          <a:spcPts val="0"/>
                        </a:spcBef>
                        <a:spcAft>
                          <a:spcPts val="0"/>
                        </a:spcAft>
                        <a:buNone/>
                      </a:pPr>
                      <a:endParaRPr sz="1400" u="none" strike="noStrike" cap="none" dirty="0"/>
                    </a:p>
                  </a:txBody>
                  <a:tcPr marL="91450" marR="91450" marT="45725" marB="45725">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chemeClr val="bg1"/>
                    </a:solidFill>
                  </a:tcPr>
                </a:tc>
                <a:tc>
                  <a:txBody>
                    <a:bodyPr/>
                    <a:lstStyle/>
                    <a:p>
                      <a:pPr marL="0" marR="0" lvl="0" indent="0" algn="l" rtl="0">
                        <a:lnSpc>
                          <a:spcPct val="100000"/>
                        </a:lnSpc>
                        <a:spcBef>
                          <a:spcPts val="0"/>
                        </a:spcBef>
                        <a:spcAft>
                          <a:spcPts val="0"/>
                        </a:spcAft>
                        <a:buNone/>
                      </a:pPr>
                      <a:endParaRPr sz="1400" u="none" strike="noStrike" cap="none" dirty="0"/>
                    </a:p>
                  </a:txBody>
                  <a:tcPr marL="91450" marR="91450" marT="45725" marB="45725">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0"/>
                  </a:ext>
                </a:extLst>
              </a:tr>
            </a:tbl>
          </a:graphicData>
        </a:graphic>
      </p:graphicFrame>
      <p:pic>
        <p:nvPicPr>
          <p:cNvPr id="16" name="Google Shape;79;p1">
            <a:extLst>
              <a:ext uri="{FF2B5EF4-FFF2-40B4-BE49-F238E27FC236}">
                <a16:creationId xmlns:a16="http://schemas.microsoft.com/office/drawing/2014/main" id="{57731ACB-72E9-E370-5412-6C166DE6B74A}"/>
              </a:ext>
            </a:extLst>
          </p:cNvPr>
          <p:cNvPicPr preferRelativeResize="0"/>
          <p:nvPr/>
        </p:nvPicPr>
        <p:blipFill rotWithShape="1">
          <a:blip r:embed="rId7">
            <a:alphaModFix/>
          </a:blip>
          <a:srcRect/>
          <a:stretch/>
        </p:blipFill>
        <p:spPr>
          <a:xfrm>
            <a:off x="711201" y="6473953"/>
            <a:ext cx="3810943" cy="188498"/>
          </a:xfrm>
          <a:prstGeom prst="rect">
            <a:avLst/>
          </a:prstGeom>
          <a:noFill/>
          <a:ln>
            <a:noFill/>
          </a:ln>
        </p:spPr>
      </p:pic>
      <p:grpSp>
        <p:nvGrpSpPr>
          <p:cNvPr id="17" name="Group 16">
            <a:extLst>
              <a:ext uri="{FF2B5EF4-FFF2-40B4-BE49-F238E27FC236}">
                <a16:creationId xmlns:a16="http://schemas.microsoft.com/office/drawing/2014/main" id="{11EC9D29-05B2-3335-E8E3-285B6408E54C}"/>
              </a:ext>
            </a:extLst>
          </p:cNvPr>
          <p:cNvGrpSpPr/>
          <p:nvPr/>
        </p:nvGrpSpPr>
        <p:grpSpPr>
          <a:xfrm>
            <a:off x="491337" y="595621"/>
            <a:ext cx="6291608" cy="369332"/>
            <a:chOff x="818468" y="2690336"/>
            <a:chExt cx="6291608" cy="369332"/>
          </a:xfrm>
        </p:grpSpPr>
        <p:sp>
          <p:nvSpPr>
            <p:cNvPr id="20" name="TextBox 19">
              <a:extLst>
                <a:ext uri="{FF2B5EF4-FFF2-40B4-BE49-F238E27FC236}">
                  <a16:creationId xmlns:a16="http://schemas.microsoft.com/office/drawing/2014/main" id="{333D1DF8-7596-B739-85E7-88C1A182B064}"/>
                </a:ext>
              </a:extLst>
            </p:cNvPr>
            <p:cNvSpPr txBox="1"/>
            <p:nvPr/>
          </p:nvSpPr>
          <p:spPr>
            <a:xfrm>
              <a:off x="818468" y="2690336"/>
              <a:ext cx="5583154" cy="369332"/>
            </a:xfrm>
            <a:prstGeom prst="rect">
              <a:avLst/>
            </a:prstGeom>
            <a:noFill/>
          </p:spPr>
          <p:txBody>
            <a:bodyPr wrap="square">
              <a:spAutoFit/>
            </a:bodyPr>
            <a:lstStyle/>
            <a:p>
              <a:r>
                <a:rPr lang="en-US" sz="1800" b="1" dirty="0">
                  <a:latin typeface="Open Sans" panose="020B0606030504020204" pitchFamily="34" charset="0"/>
                  <a:ea typeface="Open Sans" panose="020B0606030504020204" pitchFamily="34" charset="0"/>
                  <a:cs typeface="Open Sans" panose="020B0606030504020204" pitchFamily="34" charset="0"/>
                </a:rPr>
                <a:t>AERC &amp; Human Capital Development Papers</a:t>
              </a:r>
            </a:p>
          </p:txBody>
        </p:sp>
        <p:cxnSp>
          <p:nvCxnSpPr>
            <p:cNvPr id="21" name="Straight Connector 20">
              <a:extLst>
                <a:ext uri="{FF2B5EF4-FFF2-40B4-BE49-F238E27FC236}">
                  <a16:creationId xmlns:a16="http://schemas.microsoft.com/office/drawing/2014/main" id="{C08926FF-17AD-D60D-6A6E-EB5CA1A30105}"/>
                </a:ext>
              </a:extLst>
            </p:cNvPr>
            <p:cNvCxnSpPr/>
            <p:nvPr/>
          </p:nvCxnSpPr>
          <p:spPr>
            <a:xfrm>
              <a:off x="6086718" y="2876605"/>
              <a:ext cx="1023358"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id="{85D20B2B-C352-4982-EDD5-5223BFCE851E}"/>
              </a:ext>
            </a:extLst>
          </p:cNvPr>
          <p:cNvSpPr txBox="1"/>
          <p:nvPr/>
        </p:nvSpPr>
        <p:spPr>
          <a:xfrm>
            <a:off x="379465" y="2233534"/>
            <a:ext cx="11812535" cy="2585323"/>
          </a:xfrm>
          <a:prstGeom prst="rect">
            <a:avLst/>
          </a:prstGeom>
          <a:noFill/>
        </p:spPr>
        <p:txBody>
          <a:bodyPr wrap="square" rtlCol="0">
            <a:spAutoFit/>
          </a:bodyPr>
          <a:lstStyle/>
          <a:p>
            <a:pPr marL="342900" indent="-342900" algn="just">
              <a:buFont typeface="Wingdings" panose="05000000000000000000" pitchFamily="2" charset="2"/>
              <a:buChar char="§"/>
            </a:pPr>
            <a:r>
              <a:rPr lang="en-US" dirty="0">
                <a:latin typeface="Open Sans" panose="020B0606030504020204" pitchFamily="34" charset="0"/>
                <a:ea typeface="Open Sans" panose="020B0606030504020204" pitchFamily="34" charset="0"/>
                <a:cs typeface="Open Sans" panose="020B0606030504020204" pitchFamily="34" charset="0"/>
              </a:rPr>
              <a:t>Using a natural experiment design,</a:t>
            </a:r>
            <a:r>
              <a:rPr lang="en-US" b="0" i="0" u="none" strike="noStrike" baseline="0" dirty="0">
                <a:latin typeface="Open Sans" panose="020B0606030504020204" pitchFamily="34" charset="0"/>
                <a:ea typeface="Open Sans" panose="020B0606030504020204" pitchFamily="34" charset="0"/>
                <a:cs typeface="Open Sans" panose="020B0606030504020204" pitchFamily="34" charset="0"/>
              </a:rPr>
              <a:t> </a:t>
            </a:r>
            <a:r>
              <a:rPr lang="en-US" dirty="0">
                <a:latin typeface="Open Sans" panose="020B0606030504020204" pitchFamily="34" charset="0"/>
                <a:ea typeface="Open Sans" panose="020B0606030504020204" pitchFamily="34" charset="0"/>
                <a:cs typeface="Open Sans" panose="020B0606030504020204" pitchFamily="34" charset="0"/>
              </a:rPr>
              <a:t>this study:</a:t>
            </a:r>
          </a:p>
          <a:p>
            <a:pPr marL="800100" lvl="1" indent="-342900" algn="just">
              <a:buFont typeface="Wingdings" panose="05000000000000000000" pitchFamily="2" charset="2"/>
              <a:buChar char="§"/>
            </a:pPr>
            <a:r>
              <a:rPr lang="en-US" b="0" i="0" u="none" strike="noStrike" baseline="0" dirty="0">
                <a:latin typeface="Open Sans" panose="020B0606030504020204" pitchFamily="34" charset="0"/>
                <a:ea typeface="Open Sans" panose="020B0606030504020204" pitchFamily="34" charset="0"/>
                <a:cs typeface="Open Sans" panose="020B0606030504020204" pitchFamily="34" charset="0"/>
              </a:rPr>
              <a:t>provides an empirical evidence on the differential impact of the COVID-19 lockdown order on learning and the adoption of </a:t>
            </a:r>
            <a:r>
              <a:rPr lang="en-US" dirty="0">
                <a:latin typeface="Open Sans" panose="020B0606030504020204" pitchFamily="34" charset="0"/>
                <a:ea typeface="Open Sans" panose="020B0606030504020204" pitchFamily="34" charset="0"/>
                <a:cs typeface="Open Sans" panose="020B0606030504020204" pitchFamily="34" charset="0"/>
              </a:rPr>
              <a:t>digital learning platforms </a:t>
            </a:r>
            <a:r>
              <a:rPr lang="en-US" b="0" i="0" u="none" strike="noStrike" baseline="0" dirty="0">
                <a:latin typeface="Open Sans" panose="020B0606030504020204" pitchFamily="34" charset="0"/>
                <a:ea typeface="Open Sans" panose="020B0606030504020204" pitchFamily="34" charset="0"/>
                <a:cs typeface="Open Sans" panose="020B0606030504020204" pitchFamily="34" charset="0"/>
              </a:rPr>
              <a:t>across </a:t>
            </a:r>
            <a:r>
              <a:rPr lang="en-US" dirty="0">
                <a:latin typeface="Open Sans" panose="020B0606030504020204" pitchFamily="34" charset="0"/>
                <a:ea typeface="Open Sans" panose="020B0606030504020204" pitchFamily="34" charset="0"/>
                <a:cs typeface="Open Sans" panose="020B0606030504020204" pitchFamily="34" charset="0"/>
              </a:rPr>
              <a:t>key </a:t>
            </a:r>
            <a:r>
              <a:rPr lang="en-US" b="0" i="0" u="none" strike="noStrike" baseline="0" dirty="0">
                <a:latin typeface="Open Sans" panose="020B0606030504020204" pitchFamily="34" charset="0"/>
                <a:ea typeface="Open Sans" panose="020B0606030504020204" pitchFamily="34" charset="0"/>
                <a:cs typeface="Open Sans" panose="020B0606030504020204" pitchFamily="34" charset="0"/>
              </a:rPr>
              <a:t>social demographics in Nigeria.</a:t>
            </a:r>
          </a:p>
          <a:p>
            <a:pPr lvl="1" algn="just"/>
            <a:endParaRPr lang="en-US" b="0" i="0" u="none" strike="noStrike" baseline="0" dirty="0">
              <a:latin typeface="Open Sans" panose="020B0606030504020204" pitchFamily="34" charset="0"/>
              <a:ea typeface="Open Sans" panose="020B0606030504020204" pitchFamily="34" charset="0"/>
              <a:cs typeface="Open Sans" panose="020B0606030504020204" pitchFamily="34" charset="0"/>
            </a:endParaRPr>
          </a:p>
          <a:p>
            <a:pPr algn="just"/>
            <a:endParaRPr lang="en-US" dirty="0">
              <a:latin typeface="Open Sans" panose="020B0606030504020204" pitchFamily="34" charset="0"/>
              <a:ea typeface="Open Sans" panose="020B0606030504020204" pitchFamily="34" charset="0"/>
              <a:cs typeface="Open Sans" panose="020B0606030504020204" pitchFamily="34" charset="0"/>
            </a:endParaRPr>
          </a:p>
          <a:p>
            <a:pPr marL="342900" indent="-342900" algn="just">
              <a:buFont typeface="Wingdings" panose="05000000000000000000" pitchFamily="2" charset="2"/>
              <a:buChar char="§"/>
            </a:pPr>
            <a:r>
              <a:rPr lang="en-US" b="0" i="0" u="none" strike="noStrike" baseline="0" dirty="0">
                <a:latin typeface="Open Sans" panose="020B0606030504020204" pitchFamily="34" charset="0"/>
                <a:ea typeface="Open Sans" panose="020B0606030504020204" pitchFamily="34" charset="0"/>
                <a:cs typeface="Open Sans" panose="020B0606030504020204" pitchFamily="34" charset="0"/>
              </a:rPr>
              <a:t>Complementing this with a thematic qualitative approach, the study  also:</a:t>
            </a:r>
          </a:p>
          <a:p>
            <a:pPr marL="800100" lvl="1" indent="-342900" algn="just">
              <a:buFont typeface="Wingdings" panose="05000000000000000000" pitchFamily="2" charset="2"/>
              <a:buChar char="§"/>
            </a:pPr>
            <a:r>
              <a:rPr lang="en-US" dirty="0">
                <a:latin typeface="Open Sans" panose="020B0606030504020204" pitchFamily="34" charset="0"/>
                <a:ea typeface="Open Sans" panose="020B0606030504020204" pitchFamily="34" charset="0"/>
                <a:cs typeface="Open Sans" panose="020B0606030504020204" pitchFamily="34" charset="0"/>
              </a:rPr>
              <a:t>explores contextual factors such as missed learning opportunities, loss of access to vital school-provided services, health and nutrition, social protection and social safety nets (homegrown schools feeding initiative), access to and uptake of ICT-based resources which influenced learning activities</a:t>
            </a:r>
            <a:endParaRPr lang="en-US" dirty="0"/>
          </a:p>
        </p:txBody>
      </p:sp>
    </p:spTree>
    <p:extLst>
      <p:ext uri="{BB962C8B-B14F-4D97-AF65-F5344CB8AC3E}">
        <p14:creationId xmlns:p14="http://schemas.microsoft.com/office/powerpoint/2010/main" val="3038824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7CB15C9-0F2B-435E-92CB-7B94A3A7B5A2}"/>
              </a:ext>
            </a:extLst>
          </p:cNvPr>
          <p:cNvSpPr/>
          <p:nvPr/>
        </p:nvSpPr>
        <p:spPr>
          <a:xfrm>
            <a:off x="379465" y="6521613"/>
            <a:ext cx="4806509" cy="291362"/>
          </a:xfrm>
          <a:prstGeom prst="rect">
            <a:avLst/>
          </a:prstGeom>
        </p:spPr>
        <p:txBody>
          <a:bodyPr wrap="none">
            <a:spAutoFit/>
          </a:bodyPr>
          <a:lstStyle/>
          <a:p>
            <a:pPr algn="just" fontAlgn="base">
              <a:lnSpc>
                <a:spcPct val="115000"/>
              </a:lnSpc>
            </a:pPr>
            <a:r>
              <a:rPr lang="en-GB"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Data Source: National Bureau of Statistics; Chart: NESG Research</a:t>
            </a:r>
            <a:endParaRPr lang="en-US" sz="1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TextBox 8">
            <a:extLst>
              <a:ext uri="{FF2B5EF4-FFF2-40B4-BE49-F238E27FC236}">
                <a16:creationId xmlns:a16="http://schemas.microsoft.com/office/drawing/2014/main" id="{7CC4A5D2-1DFF-42F1-9F90-C1C110D0C6E0}"/>
              </a:ext>
            </a:extLst>
          </p:cNvPr>
          <p:cNvSpPr txBox="1"/>
          <p:nvPr/>
        </p:nvSpPr>
        <p:spPr>
          <a:xfrm>
            <a:off x="549080" y="1099135"/>
            <a:ext cx="4135183" cy="461665"/>
          </a:xfrm>
          <a:prstGeom prst="rect">
            <a:avLst/>
          </a:prstGeom>
        </p:spPr>
        <p:txBody>
          <a:bodyPr wrap="square" lIns="0" tIns="0" rIns="0" bIns="0" rtlCol="0" anchor="t">
            <a:spAutoFit/>
          </a:bodyPr>
          <a:lstStyle/>
          <a:p>
            <a:r>
              <a:rPr lang="en-US" sz="3000" b="1" dirty="0">
                <a:latin typeface="Open Sans" charset="0"/>
                <a:ea typeface="Open Sans" charset="0"/>
                <a:cs typeface="Open Sans" charset="0"/>
              </a:rPr>
              <a:t>Methodology</a:t>
            </a:r>
          </a:p>
        </p:txBody>
      </p:sp>
      <p:grpSp>
        <p:nvGrpSpPr>
          <p:cNvPr id="2" name="Group 1">
            <a:extLst>
              <a:ext uri="{FF2B5EF4-FFF2-40B4-BE49-F238E27FC236}">
                <a16:creationId xmlns:a16="http://schemas.microsoft.com/office/drawing/2014/main" id="{BE3478C9-F30F-FD7D-1C25-3B226DD99CF1}"/>
              </a:ext>
            </a:extLst>
          </p:cNvPr>
          <p:cNvGrpSpPr/>
          <p:nvPr/>
        </p:nvGrpSpPr>
        <p:grpSpPr>
          <a:xfrm>
            <a:off x="8153283" y="376461"/>
            <a:ext cx="3661538" cy="968930"/>
            <a:chOff x="8153283" y="376461"/>
            <a:chExt cx="3661538" cy="968930"/>
          </a:xfrm>
        </p:grpSpPr>
        <p:pic>
          <p:nvPicPr>
            <p:cNvPr id="3" name="Picture 2">
              <a:extLst>
                <a:ext uri="{FF2B5EF4-FFF2-40B4-BE49-F238E27FC236}">
                  <a16:creationId xmlns:a16="http://schemas.microsoft.com/office/drawing/2014/main" id="{E87E82C5-253D-84EF-6862-B6F9B155387C}"/>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6176" t="49541" r="18966" b="11824"/>
            <a:stretch/>
          </p:blipFill>
          <p:spPr>
            <a:xfrm>
              <a:off x="10188191" y="376461"/>
              <a:ext cx="1626630" cy="968930"/>
            </a:xfrm>
            <a:prstGeom prst="rect">
              <a:avLst/>
            </a:prstGeom>
          </p:spPr>
        </p:pic>
        <p:pic>
          <p:nvPicPr>
            <p:cNvPr id="4" name="Picture 2" descr="Home - AERC">
              <a:extLst>
                <a:ext uri="{FF2B5EF4-FFF2-40B4-BE49-F238E27FC236}">
                  <a16:creationId xmlns:a16="http://schemas.microsoft.com/office/drawing/2014/main" id="{F665DC21-079C-C147-9B01-268CF045F6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24917" y="391451"/>
              <a:ext cx="877495" cy="87749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Bill &amp; Melinda Gates Foundation Logo - Bill And Melinda Gates Logo Vector,  HD Png Download , Transparent Png Image - PNGitem">
              <a:extLst>
                <a:ext uri="{FF2B5EF4-FFF2-40B4-BE49-F238E27FC236}">
                  <a16:creationId xmlns:a16="http://schemas.microsoft.com/office/drawing/2014/main" id="{57AADFD5-2B96-5D2A-47AB-833D509F7B41}"/>
                </a:ext>
              </a:extLst>
            </p:cNvPr>
            <p:cNvPicPr>
              <a:picLocks noChangeAspect="1" noChangeArrowheads="1"/>
            </p:cNvPicPr>
            <p:nvPr/>
          </p:nvPicPr>
          <p:blipFill>
            <a:blip r:embed="rId5" cstate="print">
              <a:extLst>
                <a:ext uri="{BEBA8EAE-BF5A-486C-A8C5-ECC9F3942E4B}">
                  <a14:imgProps xmlns:a14="http://schemas.microsoft.com/office/drawing/2010/main">
                    <a14:imgLayer r:embed="rId6">
                      <a14:imgEffect>
                        <a14:backgroundRemoval t="9781" b="89882" l="9651" r="91628">
                          <a14:foregroundMark x1="14186" y1="10455" x2="14186" y2="10455"/>
                          <a14:foregroundMark x1="20930" y1="18381" x2="20930" y2="18381"/>
                          <a14:foregroundMark x1="9767" y1="43508" x2="9767" y2="43508"/>
                          <a14:foregroundMark x1="27442" y1="15514" x2="27442" y2="15514"/>
                          <a14:foregroundMark x1="35814" y1="12985" x2="35814" y2="12985"/>
                          <a14:foregroundMark x1="50930" y1="10455" x2="50930" y2="10455"/>
                          <a14:foregroundMark x1="49070" y1="17538" x2="49070" y2="17538"/>
                          <a14:foregroundMark x1="59651" y1="34233" x2="59651" y2="34233"/>
                          <a14:foregroundMark x1="64419" y1="38111" x2="64419" y2="38111"/>
                          <a14:foregroundMark x1="78721" y1="37268" x2="78721" y2="37268"/>
                          <a14:foregroundMark x1="45349" y1="41821" x2="45349" y2="41821"/>
                          <a14:foregroundMark x1="36395" y1="38617" x2="36395" y2="38617"/>
                          <a14:foregroundMark x1="27907" y1="38954" x2="27907" y2="38954"/>
                          <a14:foregroundMark x1="39070" y1="58179" x2="39070" y2="58179"/>
                          <a14:foregroundMark x1="57674" y1="65767" x2="57674" y2="65767"/>
                          <a14:foregroundMark x1="64884" y1="69140" x2="64884" y2="69140"/>
                          <a14:foregroundMark x1="73256" y1="64587" x2="73256" y2="64587"/>
                          <a14:foregroundMark x1="81395" y1="61551" x2="81395" y2="61551"/>
                          <a14:foregroundMark x1="91628" y1="82462" x2="91628" y2="82462"/>
                          <a14:foregroundMark x1="84884" y1="83305" x2="84884" y2="83305"/>
                          <a14:foregroundMark x1="78488" y1="82462" x2="78488" y2="82462"/>
                          <a14:foregroundMark x1="73256" y1="83137" x2="73256" y2="83137"/>
                          <a14:foregroundMark x1="79302" y1="77572" x2="79302" y2="77572"/>
                          <a14:foregroundMark x1="64070" y1="78078" x2="64070" y2="78078"/>
                          <a14:foregroundMark x1="69419" y1="82293" x2="69419" y2="82293"/>
                          <a14:foregroundMark x1="53256" y1="83980" x2="53256" y2="83980"/>
                          <a14:foregroundMark x1="74302" y1="87015" x2="74302" y2="87015"/>
                          <a14:foregroundMark x1="78605" y1="87015" x2="78605" y2="87015"/>
                          <a14:foregroundMark x1="63140" y1="86678" x2="63140" y2="86678"/>
                          <a14:foregroundMark x1="55814" y1="87521" x2="55814" y2="87521"/>
                          <a14:foregroundMark x1="47791" y1="84823" x2="47791" y2="84823"/>
                          <a14:foregroundMark x1="48721" y1="87015" x2="48721" y2="87015"/>
                          <a14:foregroundMark x1="41860" y1="84486" x2="41860" y2="84486"/>
                          <a14:foregroundMark x1="34419" y1="81619" x2="34419" y2="81619"/>
                        </a14:backgroundRemoval>
                      </a14:imgEffect>
                    </a14:imgLayer>
                  </a14:imgProps>
                </a:ext>
                <a:ext uri="{28A0092B-C50C-407E-A947-70E740481C1C}">
                  <a14:useLocalDpi xmlns:a14="http://schemas.microsoft.com/office/drawing/2010/main" val="0"/>
                </a:ext>
              </a:extLst>
            </a:blip>
            <a:srcRect/>
            <a:stretch>
              <a:fillRect/>
            </a:stretch>
          </p:blipFill>
          <p:spPr bwMode="auto">
            <a:xfrm>
              <a:off x="8153283" y="391451"/>
              <a:ext cx="1271634" cy="876836"/>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12" name="Google Shape;78;p1">
            <a:extLst>
              <a:ext uri="{FF2B5EF4-FFF2-40B4-BE49-F238E27FC236}">
                <a16:creationId xmlns:a16="http://schemas.microsoft.com/office/drawing/2014/main" id="{C995D8A4-27B2-7E13-9272-9F4A29B69188}"/>
              </a:ext>
            </a:extLst>
          </p:cNvPr>
          <p:cNvGraphicFramePr/>
          <p:nvPr/>
        </p:nvGraphicFramePr>
        <p:xfrm>
          <a:off x="0" y="6297550"/>
          <a:ext cx="12192000" cy="560450"/>
        </p:xfrm>
        <a:graphic>
          <a:graphicData uri="http://schemas.openxmlformats.org/drawingml/2006/table">
            <a:tbl>
              <a:tblPr firstRow="1" bandRow="1">
                <a:noFill/>
              </a:tblPr>
              <a:tblGrid>
                <a:gridCol w="6096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560450">
                <a:tc>
                  <a:txBody>
                    <a:bodyPr/>
                    <a:lstStyle/>
                    <a:p>
                      <a:pPr marL="0" marR="0" lvl="0" indent="0" algn="l" rtl="0">
                        <a:lnSpc>
                          <a:spcPct val="100000"/>
                        </a:lnSpc>
                        <a:spcBef>
                          <a:spcPts val="0"/>
                        </a:spcBef>
                        <a:spcAft>
                          <a:spcPts val="0"/>
                        </a:spcAft>
                        <a:buNone/>
                      </a:pPr>
                      <a:endParaRPr sz="1400" u="none" strike="noStrike" cap="none" dirty="0"/>
                    </a:p>
                  </a:txBody>
                  <a:tcPr marL="91450" marR="91450" marT="45725" marB="45725">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chemeClr val="bg1"/>
                    </a:solidFill>
                  </a:tcPr>
                </a:tc>
                <a:tc>
                  <a:txBody>
                    <a:bodyPr/>
                    <a:lstStyle/>
                    <a:p>
                      <a:pPr marL="0" marR="0" lvl="0" indent="0" algn="l" rtl="0">
                        <a:lnSpc>
                          <a:spcPct val="100000"/>
                        </a:lnSpc>
                        <a:spcBef>
                          <a:spcPts val="0"/>
                        </a:spcBef>
                        <a:spcAft>
                          <a:spcPts val="0"/>
                        </a:spcAft>
                        <a:buNone/>
                      </a:pPr>
                      <a:endParaRPr sz="1400" u="none" strike="noStrike" cap="none" dirty="0"/>
                    </a:p>
                  </a:txBody>
                  <a:tcPr marL="91450" marR="91450" marT="45725" marB="45725">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0"/>
                  </a:ext>
                </a:extLst>
              </a:tr>
            </a:tbl>
          </a:graphicData>
        </a:graphic>
      </p:graphicFrame>
      <p:pic>
        <p:nvPicPr>
          <p:cNvPr id="16" name="Google Shape;79;p1">
            <a:extLst>
              <a:ext uri="{FF2B5EF4-FFF2-40B4-BE49-F238E27FC236}">
                <a16:creationId xmlns:a16="http://schemas.microsoft.com/office/drawing/2014/main" id="{57731ACB-72E9-E370-5412-6C166DE6B74A}"/>
              </a:ext>
            </a:extLst>
          </p:cNvPr>
          <p:cNvPicPr preferRelativeResize="0"/>
          <p:nvPr/>
        </p:nvPicPr>
        <p:blipFill rotWithShape="1">
          <a:blip r:embed="rId7">
            <a:alphaModFix/>
          </a:blip>
          <a:srcRect/>
          <a:stretch/>
        </p:blipFill>
        <p:spPr>
          <a:xfrm>
            <a:off x="711201" y="6473953"/>
            <a:ext cx="3810943" cy="188498"/>
          </a:xfrm>
          <a:prstGeom prst="rect">
            <a:avLst/>
          </a:prstGeom>
          <a:noFill/>
          <a:ln>
            <a:noFill/>
          </a:ln>
        </p:spPr>
      </p:pic>
      <p:grpSp>
        <p:nvGrpSpPr>
          <p:cNvPr id="17" name="Group 16">
            <a:extLst>
              <a:ext uri="{FF2B5EF4-FFF2-40B4-BE49-F238E27FC236}">
                <a16:creationId xmlns:a16="http://schemas.microsoft.com/office/drawing/2014/main" id="{11EC9D29-05B2-3335-E8E3-285B6408E54C}"/>
              </a:ext>
            </a:extLst>
          </p:cNvPr>
          <p:cNvGrpSpPr/>
          <p:nvPr/>
        </p:nvGrpSpPr>
        <p:grpSpPr>
          <a:xfrm>
            <a:off x="491337" y="595621"/>
            <a:ext cx="6291608" cy="369332"/>
            <a:chOff x="818468" y="2690336"/>
            <a:chExt cx="6291608" cy="369332"/>
          </a:xfrm>
        </p:grpSpPr>
        <p:sp>
          <p:nvSpPr>
            <p:cNvPr id="20" name="TextBox 19">
              <a:extLst>
                <a:ext uri="{FF2B5EF4-FFF2-40B4-BE49-F238E27FC236}">
                  <a16:creationId xmlns:a16="http://schemas.microsoft.com/office/drawing/2014/main" id="{333D1DF8-7596-B739-85E7-88C1A182B064}"/>
                </a:ext>
              </a:extLst>
            </p:cNvPr>
            <p:cNvSpPr txBox="1"/>
            <p:nvPr/>
          </p:nvSpPr>
          <p:spPr>
            <a:xfrm>
              <a:off x="818468" y="2690336"/>
              <a:ext cx="5583154" cy="369332"/>
            </a:xfrm>
            <a:prstGeom prst="rect">
              <a:avLst/>
            </a:prstGeom>
            <a:noFill/>
          </p:spPr>
          <p:txBody>
            <a:bodyPr wrap="square">
              <a:spAutoFit/>
            </a:bodyPr>
            <a:lstStyle/>
            <a:p>
              <a:r>
                <a:rPr lang="en-US" sz="1800" b="1" dirty="0">
                  <a:latin typeface="Open Sans" panose="020B0606030504020204" pitchFamily="34" charset="0"/>
                  <a:ea typeface="Open Sans" panose="020B0606030504020204" pitchFamily="34" charset="0"/>
                  <a:cs typeface="Open Sans" panose="020B0606030504020204" pitchFamily="34" charset="0"/>
                </a:rPr>
                <a:t>AERC &amp; Human Capital Development Papers</a:t>
              </a:r>
            </a:p>
          </p:txBody>
        </p:sp>
        <p:cxnSp>
          <p:nvCxnSpPr>
            <p:cNvPr id="21" name="Straight Connector 20">
              <a:extLst>
                <a:ext uri="{FF2B5EF4-FFF2-40B4-BE49-F238E27FC236}">
                  <a16:creationId xmlns:a16="http://schemas.microsoft.com/office/drawing/2014/main" id="{C08926FF-17AD-D60D-6A6E-EB5CA1A30105}"/>
                </a:ext>
              </a:extLst>
            </p:cNvPr>
            <p:cNvCxnSpPr/>
            <p:nvPr/>
          </p:nvCxnSpPr>
          <p:spPr>
            <a:xfrm>
              <a:off x="6086718" y="2876605"/>
              <a:ext cx="1023358"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id="{5D656CEB-DA78-B51D-1F6D-E872ABC2E4FD}"/>
              </a:ext>
            </a:extLst>
          </p:cNvPr>
          <p:cNvSpPr txBox="1"/>
          <p:nvPr/>
        </p:nvSpPr>
        <p:spPr>
          <a:xfrm>
            <a:off x="115901" y="1690469"/>
            <a:ext cx="11917180" cy="4247317"/>
          </a:xfrm>
          <a:prstGeom prst="rect">
            <a:avLst/>
          </a:prstGeom>
          <a:noFill/>
        </p:spPr>
        <p:txBody>
          <a:bodyPr wrap="square" rtlCol="0">
            <a:spAutoFit/>
          </a:bodyPr>
          <a:lstStyle/>
          <a:p>
            <a:pPr marL="285750" indent="-285750" algn="just">
              <a:buFont typeface="Wingdings" panose="05000000000000000000" pitchFamily="2" charset="2"/>
              <a:buChar char="§"/>
            </a:pPr>
            <a:r>
              <a:rPr lang="en-US" sz="2000" dirty="0">
                <a:latin typeface="Open Sans" panose="020B0606030504020204" pitchFamily="34" charset="0"/>
                <a:ea typeface="Open Sans" panose="020B0606030504020204" pitchFamily="34" charset="0"/>
                <a:cs typeface="Open Sans" panose="020B0606030504020204" pitchFamily="34" charset="0"/>
              </a:rPr>
              <a:t>T</a:t>
            </a:r>
            <a:r>
              <a:rPr lang="en-US" sz="2000" b="0" i="0" u="none" strike="noStrike" baseline="0" dirty="0">
                <a:latin typeface="Open Sans" panose="020B0606030504020204" pitchFamily="34" charset="0"/>
                <a:ea typeface="Open Sans" panose="020B0606030504020204" pitchFamily="34" charset="0"/>
                <a:cs typeface="Open Sans" panose="020B0606030504020204" pitchFamily="34" charset="0"/>
              </a:rPr>
              <a:t>his study </a:t>
            </a:r>
            <a:r>
              <a:rPr lang="en-US" sz="2000" dirty="0">
                <a:latin typeface="Open Sans" panose="020B0606030504020204" pitchFamily="34" charset="0"/>
                <a:ea typeface="Open Sans" panose="020B0606030504020204" pitchFamily="34" charset="0"/>
                <a:cs typeface="Open Sans" panose="020B0606030504020204" pitchFamily="34" charset="0"/>
              </a:rPr>
              <a:t>made</a:t>
            </a:r>
            <a:r>
              <a:rPr lang="en-US" sz="2000" b="0" i="0" u="none" strike="noStrike" baseline="0" dirty="0">
                <a:latin typeface="Open Sans" panose="020B0606030504020204" pitchFamily="34" charset="0"/>
                <a:ea typeface="Open Sans" panose="020B0606030504020204" pitchFamily="34" charset="0"/>
                <a:cs typeface="Open Sans" panose="020B0606030504020204" pitchFamily="34" charset="0"/>
              </a:rPr>
              <a:t> use of a sequential mixed method (quant-qual) involving both quantitative and qualitative data collection and techniques.</a:t>
            </a:r>
          </a:p>
          <a:p>
            <a:pPr algn="just"/>
            <a:endParaRPr lang="en-US" sz="2000" b="0" i="0" u="none" strike="noStrike" baseline="0" dirty="0">
              <a:latin typeface="Open Sans" panose="020B0606030504020204" pitchFamily="34" charset="0"/>
              <a:ea typeface="Open Sans" panose="020B0606030504020204" pitchFamily="34" charset="0"/>
              <a:cs typeface="Open Sans" panose="020B0606030504020204" pitchFamily="34" charset="0"/>
            </a:endParaRPr>
          </a:p>
          <a:p>
            <a:pPr marL="285750" indent="-285750" algn="just">
              <a:buFont typeface="Wingdings" panose="05000000000000000000" pitchFamily="2" charset="2"/>
              <a:buChar char="§"/>
            </a:pPr>
            <a:r>
              <a:rPr lang="en-US" sz="2000" b="0" i="0" u="none" strike="noStrike" baseline="0" dirty="0">
                <a:latin typeface="Open Sans" panose="020B0606030504020204" pitchFamily="34" charset="0"/>
                <a:ea typeface="Open Sans" panose="020B0606030504020204" pitchFamily="34" charset="0"/>
                <a:cs typeface="Open Sans" panose="020B0606030504020204" pitchFamily="34" charset="0"/>
              </a:rPr>
              <a:t>Primary data was collected in three geo-political zones through semi-structured in-depth interviews (IDIs) and focus group discussions (FGDs) in compliance with COVID-19 protocols. </a:t>
            </a:r>
          </a:p>
          <a:p>
            <a:pPr marL="742950" lvl="1" indent="-285750" algn="just">
              <a:buFont typeface="Wingdings" panose="05000000000000000000" pitchFamily="2" charset="2"/>
              <a:buChar char="§"/>
            </a:pPr>
            <a:r>
              <a:rPr lang="en-US" b="0" i="0" u="none" strike="noStrike" baseline="0" dirty="0">
                <a:latin typeface="Open Sans" panose="020B0606030504020204" pitchFamily="34" charset="0"/>
                <a:ea typeface="Open Sans" panose="020B0606030504020204" pitchFamily="34" charset="0"/>
                <a:cs typeface="Open Sans" panose="020B0606030504020204" pitchFamily="34" charset="0"/>
              </a:rPr>
              <a:t>The data was </a:t>
            </a:r>
            <a:r>
              <a:rPr lang="en-US" b="0" i="0" u="none" strike="noStrike" baseline="0" dirty="0" err="1">
                <a:latin typeface="Open Sans" panose="020B0606030504020204" pitchFamily="34" charset="0"/>
                <a:ea typeface="Open Sans" panose="020B0606030504020204" pitchFamily="34" charset="0"/>
                <a:cs typeface="Open Sans" panose="020B0606030504020204" pitchFamily="34" charset="0"/>
              </a:rPr>
              <a:t>analysed</a:t>
            </a:r>
            <a:r>
              <a:rPr lang="en-US" b="0" i="0" u="none" strike="noStrike" baseline="0" dirty="0">
                <a:latin typeface="Open Sans" panose="020B0606030504020204" pitchFamily="34" charset="0"/>
                <a:ea typeface="Open Sans" panose="020B0606030504020204" pitchFamily="34" charset="0"/>
                <a:cs typeface="Open Sans" panose="020B0606030504020204" pitchFamily="34" charset="0"/>
              </a:rPr>
              <a:t> using a thematic content analysis with a computer-aided qualitative data analysis software, </a:t>
            </a:r>
            <a:r>
              <a:rPr lang="en-US" b="0" i="0" u="none" strike="noStrike" baseline="0" dirty="0" err="1">
                <a:latin typeface="Open Sans" panose="020B0606030504020204" pitchFamily="34" charset="0"/>
                <a:ea typeface="Open Sans" panose="020B0606030504020204" pitchFamily="34" charset="0"/>
                <a:cs typeface="Open Sans" panose="020B0606030504020204" pitchFamily="34" charset="0"/>
              </a:rPr>
              <a:t>ATLAS.ti</a:t>
            </a:r>
            <a:r>
              <a:rPr lang="en-US" b="0" i="0" u="none" strike="noStrike" baseline="0" dirty="0">
                <a:latin typeface="Open Sans" panose="020B0606030504020204" pitchFamily="34" charset="0"/>
                <a:ea typeface="Open Sans" panose="020B0606030504020204" pitchFamily="34" charset="0"/>
                <a:cs typeface="Open Sans" panose="020B0606030504020204" pitchFamily="34" charset="0"/>
              </a:rPr>
              <a:t> software.</a:t>
            </a:r>
          </a:p>
          <a:p>
            <a:pPr lvl="1" algn="just"/>
            <a:endParaRPr lang="en-US" sz="2000" b="0" i="0" u="none" strike="noStrike" baseline="0" dirty="0">
              <a:latin typeface="Open Sans" panose="020B0606030504020204" pitchFamily="34" charset="0"/>
              <a:ea typeface="Open Sans" panose="020B0606030504020204" pitchFamily="34" charset="0"/>
              <a:cs typeface="Open Sans" panose="020B0606030504020204" pitchFamily="34" charset="0"/>
            </a:endParaRPr>
          </a:p>
          <a:p>
            <a:pPr marL="285750" indent="-285750" algn="just">
              <a:buFont typeface="Wingdings" panose="05000000000000000000" pitchFamily="2" charset="2"/>
              <a:buChar char="§"/>
            </a:pPr>
            <a:r>
              <a:rPr lang="en-US" sz="2000" b="0" i="0" u="none" strike="noStrike" baseline="0" dirty="0">
                <a:latin typeface="Open Sans" panose="020B0606030504020204" pitchFamily="34" charset="0"/>
                <a:ea typeface="Open Sans" panose="020B0606030504020204" pitchFamily="34" charset="0"/>
                <a:cs typeface="Open Sans" panose="020B0606030504020204" pitchFamily="34" charset="0"/>
              </a:rPr>
              <a:t>Secondary data was drawn from </a:t>
            </a:r>
            <a:r>
              <a:rPr lang="en-US" sz="2000" dirty="0">
                <a:effectLst/>
                <a:latin typeface="Open Sans" panose="020B0606030504020204" pitchFamily="34" charset="0"/>
                <a:ea typeface="Open Sans" panose="020B0606030504020204" pitchFamily="34" charset="0"/>
                <a:cs typeface="Open Sans" panose="020B0606030504020204" pitchFamily="34" charset="0"/>
              </a:rPr>
              <a:t>the Nigeria’s General Household Survey, Panel 2018-2019, Wave 4 and the Nigeria COVID-19 National Longitudinal Phone Survey’s (Nigeria COVID-19 NLPS) which contain nationally representative samples of households. </a:t>
            </a:r>
          </a:p>
          <a:p>
            <a:pPr marL="742950" lvl="1" indent="-285750" algn="just">
              <a:buFont typeface="Wingdings" panose="05000000000000000000" pitchFamily="2" charset="2"/>
              <a:buChar char="§"/>
            </a:pPr>
            <a:r>
              <a:rPr lang="en-US" dirty="0">
                <a:effectLst/>
                <a:latin typeface="Open Sans" panose="020B0606030504020204" pitchFamily="34" charset="0"/>
                <a:ea typeface="Open Sans" panose="020B0606030504020204" pitchFamily="34" charset="0"/>
                <a:cs typeface="Open Sans" panose="020B0606030504020204" pitchFamily="34" charset="0"/>
              </a:rPr>
              <a:t>The data was </a:t>
            </a:r>
            <a:r>
              <a:rPr lang="en-US" dirty="0" err="1">
                <a:effectLst/>
                <a:latin typeface="Open Sans" panose="020B0606030504020204" pitchFamily="34" charset="0"/>
                <a:ea typeface="Open Sans" panose="020B0606030504020204" pitchFamily="34" charset="0"/>
                <a:cs typeface="Open Sans" panose="020B0606030504020204" pitchFamily="34" charset="0"/>
              </a:rPr>
              <a:t>analysed</a:t>
            </a:r>
            <a:r>
              <a:rPr lang="en-US" dirty="0">
                <a:effectLst/>
                <a:latin typeface="Open Sans" panose="020B0606030504020204" pitchFamily="34" charset="0"/>
                <a:ea typeface="Open Sans" panose="020B0606030504020204" pitchFamily="34" charset="0"/>
                <a:cs typeface="Open Sans" panose="020B0606030504020204" pitchFamily="34" charset="0"/>
              </a:rPr>
              <a:t> using a </a:t>
            </a:r>
            <a:r>
              <a:rPr lang="en-US" dirty="0">
                <a:latin typeface="Open Sans" panose="020B0606030504020204" pitchFamily="34" charset="0"/>
                <a:ea typeface="Open Sans" panose="020B0606030504020204" pitchFamily="34" charset="0"/>
                <a:cs typeface="Open Sans" panose="020B0606030504020204" pitchFamily="34" charset="0"/>
              </a:rPr>
              <a:t>D</a:t>
            </a:r>
            <a:r>
              <a:rPr lang="en-US" dirty="0">
                <a:effectLst/>
                <a:latin typeface="Open Sans" panose="020B0606030504020204" pitchFamily="34" charset="0"/>
                <a:ea typeface="Open Sans" panose="020B0606030504020204" pitchFamily="34" charset="0"/>
                <a:cs typeface="Open Sans" panose="020B0606030504020204" pitchFamily="34" charset="0"/>
              </a:rPr>
              <a:t>ifference-in-Difference (DID) estimation technique to identify the causal-effect relationship between school closures shocks on the adoption of digital learning platform.</a:t>
            </a:r>
          </a:p>
          <a:p>
            <a:endParaRPr lang="en-US" dirty="0"/>
          </a:p>
        </p:txBody>
      </p:sp>
    </p:spTree>
    <p:extLst>
      <p:ext uri="{BB962C8B-B14F-4D97-AF65-F5344CB8AC3E}">
        <p14:creationId xmlns:p14="http://schemas.microsoft.com/office/powerpoint/2010/main" val="1755285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7CB15C9-0F2B-435E-92CB-7B94A3A7B5A2}"/>
              </a:ext>
            </a:extLst>
          </p:cNvPr>
          <p:cNvSpPr/>
          <p:nvPr/>
        </p:nvSpPr>
        <p:spPr>
          <a:xfrm>
            <a:off x="379465" y="6521613"/>
            <a:ext cx="4806509" cy="291362"/>
          </a:xfrm>
          <a:prstGeom prst="rect">
            <a:avLst/>
          </a:prstGeom>
        </p:spPr>
        <p:txBody>
          <a:bodyPr wrap="none">
            <a:spAutoFit/>
          </a:bodyPr>
          <a:lstStyle/>
          <a:p>
            <a:pPr algn="just" fontAlgn="base">
              <a:lnSpc>
                <a:spcPct val="115000"/>
              </a:lnSpc>
            </a:pPr>
            <a:r>
              <a:rPr lang="en-GB"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Data Source: National Bureau of Statistics; Chart: NESG Research</a:t>
            </a:r>
            <a:endParaRPr lang="en-US" sz="1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TextBox 8">
            <a:extLst>
              <a:ext uri="{FF2B5EF4-FFF2-40B4-BE49-F238E27FC236}">
                <a16:creationId xmlns:a16="http://schemas.microsoft.com/office/drawing/2014/main" id="{7CC4A5D2-1DFF-42F1-9F90-C1C110D0C6E0}"/>
              </a:ext>
            </a:extLst>
          </p:cNvPr>
          <p:cNvSpPr txBox="1"/>
          <p:nvPr/>
        </p:nvSpPr>
        <p:spPr>
          <a:xfrm>
            <a:off x="549080" y="1000918"/>
            <a:ext cx="4135183" cy="461665"/>
          </a:xfrm>
          <a:prstGeom prst="rect">
            <a:avLst/>
          </a:prstGeom>
        </p:spPr>
        <p:txBody>
          <a:bodyPr wrap="square" lIns="0" tIns="0" rIns="0" bIns="0" rtlCol="0" anchor="t">
            <a:spAutoFit/>
          </a:bodyPr>
          <a:lstStyle/>
          <a:p>
            <a:r>
              <a:rPr lang="en-US" sz="3000" b="1" dirty="0">
                <a:latin typeface="Open Sans" charset="0"/>
                <a:ea typeface="Open Sans" charset="0"/>
                <a:cs typeface="Open Sans" charset="0"/>
              </a:rPr>
              <a:t>Research Findings</a:t>
            </a:r>
          </a:p>
        </p:txBody>
      </p:sp>
      <p:grpSp>
        <p:nvGrpSpPr>
          <p:cNvPr id="2" name="Group 1">
            <a:extLst>
              <a:ext uri="{FF2B5EF4-FFF2-40B4-BE49-F238E27FC236}">
                <a16:creationId xmlns:a16="http://schemas.microsoft.com/office/drawing/2014/main" id="{BE3478C9-F30F-FD7D-1C25-3B226DD99CF1}"/>
              </a:ext>
            </a:extLst>
          </p:cNvPr>
          <p:cNvGrpSpPr/>
          <p:nvPr/>
        </p:nvGrpSpPr>
        <p:grpSpPr>
          <a:xfrm>
            <a:off x="8153283" y="376461"/>
            <a:ext cx="3661538" cy="968930"/>
            <a:chOff x="8153283" y="376461"/>
            <a:chExt cx="3661538" cy="968930"/>
          </a:xfrm>
        </p:grpSpPr>
        <p:pic>
          <p:nvPicPr>
            <p:cNvPr id="3" name="Picture 2">
              <a:extLst>
                <a:ext uri="{FF2B5EF4-FFF2-40B4-BE49-F238E27FC236}">
                  <a16:creationId xmlns:a16="http://schemas.microsoft.com/office/drawing/2014/main" id="{E87E82C5-253D-84EF-6862-B6F9B155387C}"/>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6176" t="49541" r="18966" b="11824"/>
            <a:stretch/>
          </p:blipFill>
          <p:spPr>
            <a:xfrm>
              <a:off x="10188191" y="376461"/>
              <a:ext cx="1626630" cy="968930"/>
            </a:xfrm>
            <a:prstGeom prst="rect">
              <a:avLst/>
            </a:prstGeom>
          </p:spPr>
        </p:pic>
        <p:pic>
          <p:nvPicPr>
            <p:cNvPr id="4" name="Picture 2" descr="Home - AERC">
              <a:extLst>
                <a:ext uri="{FF2B5EF4-FFF2-40B4-BE49-F238E27FC236}">
                  <a16:creationId xmlns:a16="http://schemas.microsoft.com/office/drawing/2014/main" id="{F665DC21-079C-C147-9B01-268CF045F6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24917" y="391451"/>
              <a:ext cx="877495" cy="87749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Bill &amp; Melinda Gates Foundation Logo - Bill And Melinda Gates Logo Vector,  HD Png Download , Transparent Png Image - PNGitem">
              <a:extLst>
                <a:ext uri="{FF2B5EF4-FFF2-40B4-BE49-F238E27FC236}">
                  <a16:creationId xmlns:a16="http://schemas.microsoft.com/office/drawing/2014/main" id="{57AADFD5-2B96-5D2A-47AB-833D509F7B41}"/>
                </a:ext>
              </a:extLst>
            </p:cNvPr>
            <p:cNvPicPr>
              <a:picLocks noChangeAspect="1" noChangeArrowheads="1"/>
            </p:cNvPicPr>
            <p:nvPr/>
          </p:nvPicPr>
          <p:blipFill>
            <a:blip r:embed="rId5" cstate="print">
              <a:extLst>
                <a:ext uri="{BEBA8EAE-BF5A-486C-A8C5-ECC9F3942E4B}">
                  <a14:imgProps xmlns:a14="http://schemas.microsoft.com/office/drawing/2010/main">
                    <a14:imgLayer r:embed="rId6">
                      <a14:imgEffect>
                        <a14:backgroundRemoval t="9781" b="89882" l="9651" r="91628">
                          <a14:foregroundMark x1="14186" y1="10455" x2="14186" y2="10455"/>
                          <a14:foregroundMark x1="20930" y1="18381" x2="20930" y2="18381"/>
                          <a14:foregroundMark x1="9767" y1="43508" x2="9767" y2="43508"/>
                          <a14:foregroundMark x1="27442" y1="15514" x2="27442" y2="15514"/>
                          <a14:foregroundMark x1="35814" y1="12985" x2="35814" y2="12985"/>
                          <a14:foregroundMark x1="50930" y1="10455" x2="50930" y2="10455"/>
                          <a14:foregroundMark x1="49070" y1="17538" x2="49070" y2="17538"/>
                          <a14:foregroundMark x1="59651" y1="34233" x2="59651" y2="34233"/>
                          <a14:foregroundMark x1="64419" y1="38111" x2="64419" y2="38111"/>
                          <a14:foregroundMark x1="78721" y1="37268" x2="78721" y2="37268"/>
                          <a14:foregroundMark x1="45349" y1="41821" x2="45349" y2="41821"/>
                          <a14:foregroundMark x1="36395" y1="38617" x2="36395" y2="38617"/>
                          <a14:foregroundMark x1="27907" y1="38954" x2="27907" y2="38954"/>
                          <a14:foregroundMark x1="39070" y1="58179" x2="39070" y2="58179"/>
                          <a14:foregroundMark x1="57674" y1="65767" x2="57674" y2="65767"/>
                          <a14:foregroundMark x1="64884" y1="69140" x2="64884" y2="69140"/>
                          <a14:foregroundMark x1="73256" y1="64587" x2="73256" y2="64587"/>
                          <a14:foregroundMark x1="81395" y1="61551" x2="81395" y2="61551"/>
                          <a14:foregroundMark x1="91628" y1="82462" x2="91628" y2="82462"/>
                          <a14:foregroundMark x1="84884" y1="83305" x2="84884" y2="83305"/>
                          <a14:foregroundMark x1="78488" y1="82462" x2="78488" y2="82462"/>
                          <a14:foregroundMark x1="73256" y1="83137" x2="73256" y2="83137"/>
                          <a14:foregroundMark x1="79302" y1="77572" x2="79302" y2="77572"/>
                          <a14:foregroundMark x1="64070" y1="78078" x2="64070" y2="78078"/>
                          <a14:foregroundMark x1="69419" y1="82293" x2="69419" y2="82293"/>
                          <a14:foregroundMark x1="53256" y1="83980" x2="53256" y2="83980"/>
                          <a14:foregroundMark x1="74302" y1="87015" x2="74302" y2="87015"/>
                          <a14:foregroundMark x1="78605" y1="87015" x2="78605" y2="87015"/>
                          <a14:foregroundMark x1="63140" y1="86678" x2="63140" y2="86678"/>
                          <a14:foregroundMark x1="55814" y1="87521" x2="55814" y2="87521"/>
                          <a14:foregroundMark x1="47791" y1="84823" x2="47791" y2="84823"/>
                          <a14:foregroundMark x1="48721" y1="87015" x2="48721" y2="87015"/>
                          <a14:foregroundMark x1="41860" y1="84486" x2="41860" y2="84486"/>
                          <a14:foregroundMark x1="34419" y1="81619" x2="34419" y2="81619"/>
                        </a14:backgroundRemoval>
                      </a14:imgEffect>
                    </a14:imgLayer>
                  </a14:imgProps>
                </a:ext>
                <a:ext uri="{28A0092B-C50C-407E-A947-70E740481C1C}">
                  <a14:useLocalDpi xmlns:a14="http://schemas.microsoft.com/office/drawing/2010/main" val="0"/>
                </a:ext>
              </a:extLst>
            </a:blip>
            <a:srcRect/>
            <a:stretch>
              <a:fillRect/>
            </a:stretch>
          </p:blipFill>
          <p:spPr bwMode="auto">
            <a:xfrm>
              <a:off x="8153283" y="391451"/>
              <a:ext cx="1271634" cy="876836"/>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12" name="Google Shape;78;p1">
            <a:extLst>
              <a:ext uri="{FF2B5EF4-FFF2-40B4-BE49-F238E27FC236}">
                <a16:creationId xmlns:a16="http://schemas.microsoft.com/office/drawing/2014/main" id="{C995D8A4-27B2-7E13-9272-9F4A29B69188}"/>
              </a:ext>
            </a:extLst>
          </p:cNvPr>
          <p:cNvGraphicFramePr/>
          <p:nvPr/>
        </p:nvGraphicFramePr>
        <p:xfrm>
          <a:off x="0" y="6297550"/>
          <a:ext cx="12192000" cy="560450"/>
        </p:xfrm>
        <a:graphic>
          <a:graphicData uri="http://schemas.openxmlformats.org/drawingml/2006/table">
            <a:tbl>
              <a:tblPr firstRow="1" bandRow="1">
                <a:noFill/>
              </a:tblPr>
              <a:tblGrid>
                <a:gridCol w="6096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560450">
                <a:tc>
                  <a:txBody>
                    <a:bodyPr/>
                    <a:lstStyle/>
                    <a:p>
                      <a:pPr marL="0" marR="0" lvl="0" indent="0" algn="l" rtl="0">
                        <a:lnSpc>
                          <a:spcPct val="100000"/>
                        </a:lnSpc>
                        <a:spcBef>
                          <a:spcPts val="0"/>
                        </a:spcBef>
                        <a:spcAft>
                          <a:spcPts val="0"/>
                        </a:spcAft>
                        <a:buNone/>
                      </a:pPr>
                      <a:endParaRPr sz="1400" u="none" strike="noStrike" cap="none" dirty="0"/>
                    </a:p>
                  </a:txBody>
                  <a:tcPr marL="91450" marR="91450" marT="45725" marB="45725">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chemeClr val="bg1"/>
                    </a:solidFill>
                  </a:tcPr>
                </a:tc>
                <a:tc>
                  <a:txBody>
                    <a:bodyPr/>
                    <a:lstStyle/>
                    <a:p>
                      <a:pPr marL="0" marR="0" lvl="0" indent="0" algn="l" rtl="0">
                        <a:lnSpc>
                          <a:spcPct val="100000"/>
                        </a:lnSpc>
                        <a:spcBef>
                          <a:spcPts val="0"/>
                        </a:spcBef>
                        <a:spcAft>
                          <a:spcPts val="0"/>
                        </a:spcAft>
                        <a:buNone/>
                      </a:pPr>
                      <a:endParaRPr sz="1400" u="none" strike="noStrike" cap="none" dirty="0"/>
                    </a:p>
                  </a:txBody>
                  <a:tcPr marL="91450" marR="91450" marT="45725" marB="45725">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0"/>
                  </a:ext>
                </a:extLst>
              </a:tr>
            </a:tbl>
          </a:graphicData>
        </a:graphic>
      </p:graphicFrame>
      <p:pic>
        <p:nvPicPr>
          <p:cNvPr id="16" name="Google Shape;79;p1">
            <a:extLst>
              <a:ext uri="{FF2B5EF4-FFF2-40B4-BE49-F238E27FC236}">
                <a16:creationId xmlns:a16="http://schemas.microsoft.com/office/drawing/2014/main" id="{57731ACB-72E9-E370-5412-6C166DE6B74A}"/>
              </a:ext>
            </a:extLst>
          </p:cNvPr>
          <p:cNvPicPr preferRelativeResize="0"/>
          <p:nvPr/>
        </p:nvPicPr>
        <p:blipFill rotWithShape="1">
          <a:blip r:embed="rId7">
            <a:alphaModFix/>
          </a:blip>
          <a:srcRect/>
          <a:stretch/>
        </p:blipFill>
        <p:spPr>
          <a:xfrm>
            <a:off x="711201" y="6473953"/>
            <a:ext cx="3810943" cy="188498"/>
          </a:xfrm>
          <a:prstGeom prst="rect">
            <a:avLst/>
          </a:prstGeom>
          <a:noFill/>
          <a:ln>
            <a:noFill/>
          </a:ln>
        </p:spPr>
      </p:pic>
      <p:grpSp>
        <p:nvGrpSpPr>
          <p:cNvPr id="17" name="Group 16">
            <a:extLst>
              <a:ext uri="{FF2B5EF4-FFF2-40B4-BE49-F238E27FC236}">
                <a16:creationId xmlns:a16="http://schemas.microsoft.com/office/drawing/2014/main" id="{11EC9D29-05B2-3335-E8E3-285B6408E54C}"/>
              </a:ext>
            </a:extLst>
          </p:cNvPr>
          <p:cNvGrpSpPr/>
          <p:nvPr/>
        </p:nvGrpSpPr>
        <p:grpSpPr>
          <a:xfrm>
            <a:off x="491337" y="595621"/>
            <a:ext cx="6291608" cy="369332"/>
            <a:chOff x="818468" y="2690336"/>
            <a:chExt cx="6291608" cy="369332"/>
          </a:xfrm>
        </p:grpSpPr>
        <p:sp>
          <p:nvSpPr>
            <p:cNvPr id="20" name="TextBox 19">
              <a:extLst>
                <a:ext uri="{FF2B5EF4-FFF2-40B4-BE49-F238E27FC236}">
                  <a16:creationId xmlns:a16="http://schemas.microsoft.com/office/drawing/2014/main" id="{333D1DF8-7596-B739-85E7-88C1A182B064}"/>
                </a:ext>
              </a:extLst>
            </p:cNvPr>
            <p:cNvSpPr txBox="1"/>
            <p:nvPr/>
          </p:nvSpPr>
          <p:spPr>
            <a:xfrm>
              <a:off x="818468" y="2690336"/>
              <a:ext cx="5583154" cy="369332"/>
            </a:xfrm>
            <a:prstGeom prst="rect">
              <a:avLst/>
            </a:prstGeom>
            <a:noFill/>
          </p:spPr>
          <p:txBody>
            <a:bodyPr wrap="square">
              <a:spAutoFit/>
            </a:bodyPr>
            <a:lstStyle/>
            <a:p>
              <a:r>
                <a:rPr lang="en-US" sz="1800" b="1" dirty="0">
                  <a:latin typeface="Open Sans" panose="020B0606030504020204" pitchFamily="34" charset="0"/>
                  <a:ea typeface="Open Sans" panose="020B0606030504020204" pitchFamily="34" charset="0"/>
                  <a:cs typeface="Open Sans" panose="020B0606030504020204" pitchFamily="34" charset="0"/>
                </a:rPr>
                <a:t>AERC &amp; Human Capital Development Papers</a:t>
              </a:r>
            </a:p>
          </p:txBody>
        </p:sp>
        <p:cxnSp>
          <p:nvCxnSpPr>
            <p:cNvPr id="21" name="Straight Connector 20">
              <a:extLst>
                <a:ext uri="{FF2B5EF4-FFF2-40B4-BE49-F238E27FC236}">
                  <a16:creationId xmlns:a16="http://schemas.microsoft.com/office/drawing/2014/main" id="{C08926FF-17AD-D60D-6A6E-EB5CA1A30105}"/>
                </a:ext>
              </a:extLst>
            </p:cNvPr>
            <p:cNvCxnSpPr/>
            <p:nvPr/>
          </p:nvCxnSpPr>
          <p:spPr>
            <a:xfrm>
              <a:off x="6086718" y="2876605"/>
              <a:ext cx="1023358"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id="{546F85B0-A1AA-8F78-CD90-3A4B58300AD9}"/>
              </a:ext>
            </a:extLst>
          </p:cNvPr>
          <p:cNvSpPr txBox="1"/>
          <p:nvPr/>
        </p:nvSpPr>
        <p:spPr>
          <a:xfrm>
            <a:off x="168366" y="1393051"/>
            <a:ext cx="11812249" cy="5034070"/>
          </a:xfrm>
          <a:prstGeom prst="rect">
            <a:avLst/>
          </a:prstGeom>
          <a:noFill/>
        </p:spPr>
        <p:txBody>
          <a:bodyPr wrap="square" rtlCol="0">
            <a:spAutoFit/>
          </a:bodyPr>
          <a:lstStyle/>
          <a:p>
            <a:pPr marL="342900" marR="0" lvl="0" indent="-342900" algn="just">
              <a:lnSpc>
                <a:spcPct val="150000"/>
              </a:lnSpc>
              <a:spcBef>
                <a:spcPts val="0"/>
              </a:spcBef>
              <a:spcAft>
                <a:spcPts val="0"/>
              </a:spcAft>
              <a:buFont typeface="Wingdings" panose="05000000000000000000" pitchFamily="2" charset="2"/>
              <a:buChar char="§"/>
              <a:tabLst>
                <a:tab pos="331470" algn="l"/>
              </a:tabLst>
            </a:pPr>
            <a:r>
              <a:rPr lang="en-US" sz="1800" dirty="0">
                <a:effectLst/>
                <a:latin typeface="Open Sans" panose="020B0606030504020204" pitchFamily="34" charset="0"/>
                <a:ea typeface="Open Sans" panose="020B0606030504020204" pitchFamily="34" charset="0"/>
                <a:cs typeface="Open Sans" panose="020B0606030504020204" pitchFamily="34" charset="0"/>
              </a:rPr>
              <a:t>The lockdown-induced shock increases the probability of using digital tools to assess learning materials in 2020 compared to 2018/2019. However, there was generally low access to digital tools for learning by those affected by the lockdown-induced shock.</a:t>
            </a:r>
          </a:p>
          <a:p>
            <a:pPr marL="342900" marR="0" lvl="0" indent="-342900" algn="just">
              <a:lnSpc>
                <a:spcPct val="150000"/>
              </a:lnSpc>
              <a:spcBef>
                <a:spcPts val="0"/>
              </a:spcBef>
              <a:spcAft>
                <a:spcPts val="0"/>
              </a:spcAft>
              <a:buFont typeface="Wingdings" panose="05000000000000000000" pitchFamily="2" charset="2"/>
              <a:buChar char="§"/>
              <a:tabLst>
                <a:tab pos="331470" algn="l"/>
              </a:tabLst>
            </a:pPr>
            <a:endParaRPr lang="en-US" sz="1800" dirty="0">
              <a:effectLst/>
              <a:latin typeface="Open Sans" panose="020B0606030504020204" pitchFamily="34" charset="0"/>
              <a:ea typeface="Open Sans" panose="020B0606030504020204" pitchFamily="34" charset="0"/>
              <a:cs typeface="Open Sans" panose="020B0606030504020204" pitchFamily="34" charset="0"/>
            </a:endParaRPr>
          </a:p>
          <a:p>
            <a:pPr marL="342900" marR="0" lvl="0" indent="-342900" algn="just">
              <a:lnSpc>
                <a:spcPct val="150000"/>
              </a:lnSpc>
              <a:spcBef>
                <a:spcPts val="0"/>
              </a:spcBef>
              <a:spcAft>
                <a:spcPts val="0"/>
              </a:spcAft>
              <a:buFont typeface="Wingdings" panose="05000000000000000000" pitchFamily="2" charset="2"/>
              <a:buChar char="§"/>
              <a:tabLst>
                <a:tab pos="331470" algn="l"/>
              </a:tabLst>
            </a:pPr>
            <a:r>
              <a:rPr lang="en-US" sz="1800" dirty="0">
                <a:effectLst/>
                <a:latin typeface="Open Sans" panose="020B0606030504020204" pitchFamily="34" charset="0"/>
                <a:ea typeface="Open Sans" panose="020B0606030504020204" pitchFamily="34" charset="0"/>
                <a:cs typeface="Open Sans" panose="020B0606030504020204" pitchFamily="34" charset="0"/>
              </a:rPr>
              <a:t>Younger children had more access to learning digitally than older children. </a:t>
            </a:r>
          </a:p>
          <a:p>
            <a:pPr marL="342900" marR="0" lvl="0" indent="-342900" algn="just">
              <a:lnSpc>
                <a:spcPct val="150000"/>
              </a:lnSpc>
              <a:spcBef>
                <a:spcPts val="0"/>
              </a:spcBef>
              <a:spcAft>
                <a:spcPts val="0"/>
              </a:spcAft>
              <a:buFont typeface="Wingdings" panose="05000000000000000000" pitchFamily="2" charset="2"/>
              <a:buChar char="§"/>
              <a:tabLst>
                <a:tab pos="331470" algn="l"/>
              </a:tabLst>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342900" marR="0" lvl="0" indent="-342900" algn="just">
              <a:lnSpc>
                <a:spcPct val="150000"/>
              </a:lnSpc>
              <a:spcBef>
                <a:spcPts val="0"/>
              </a:spcBef>
              <a:spcAft>
                <a:spcPts val="0"/>
              </a:spcAft>
              <a:buFont typeface="Wingdings" panose="05000000000000000000" pitchFamily="2" charset="2"/>
              <a:buChar char="§"/>
              <a:tabLst>
                <a:tab pos="331470" algn="l"/>
              </a:tabLst>
            </a:pPr>
            <a:r>
              <a:rPr lang="en-US" sz="1800" dirty="0">
                <a:effectLst/>
                <a:latin typeface="Open Sans" panose="020B0606030504020204" pitchFamily="34" charset="0"/>
                <a:ea typeface="Open Sans" panose="020B0606030504020204" pitchFamily="34" charset="0"/>
                <a:cs typeface="Open Sans" panose="020B0606030504020204" pitchFamily="34" charset="0"/>
              </a:rPr>
              <a:t>The probability of accessing digital learning tools is higher for males than for females. </a:t>
            </a:r>
          </a:p>
          <a:p>
            <a:pPr marR="0" lvl="0" algn="just">
              <a:lnSpc>
                <a:spcPct val="150000"/>
              </a:lnSpc>
              <a:spcBef>
                <a:spcPts val="0"/>
              </a:spcBef>
              <a:spcAft>
                <a:spcPts val="0"/>
              </a:spcAft>
              <a:tabLst>
                <a:tab pos="331470" algn="l"/>
              </a:tabLst>
            </a:pPr>
            <a:endParaRPr lang="en-US" sz="1800" dirty="0">
              <a:effectLst/>
              <a:latin typeface="Open Sans" panose="020B0606030504020204" pitchFamily="34" charset="0"/>
              <a:ea typeface="Open Sans" panose="020B0606030504020204" pitchFamily="34" charset="0"/>
              <a:cs typeface="Open Sans" panose="020B0606030504020204" pitchFamily="34" charset="0"/>
            </a:endParaRPr>
          </a:p>
          <a:p>
            <a:pPr marL="342900" marR="0" lvl="0" indent="-342900" algn="just">
              <a:lnSpc>
                <a:spcPct val="150000"/>
              </a:lnSpc>
              <a:spcBef>
                <a:spcPts val="0"/>
              </a:spcBef>
              <a:spcAft>
                <a:spcPts val="0"/>
              </a:spcAft>
              <a:buFont typeface="Wingdings" panose="05000000000000000000" pitchFamily="2" charset="2"/>
              <a:buChar char="§"/>
              <a:tabLst>
                <a:tab pos="331470" algn="l"/>
              </a:tabLst>
            </a:pPr>
            <a:r>
              <a:rPr lang="en-US" sz="1800" dirty="0">
                <a:effectLst/>
                <a:latin typeface="Open Sans" panose="020B0606030504020204" pitchFamily="34" charset="0"/>
                <a:ea typeface="Open Sans" panose="020B0606030504020204" pitchFamily="34" charset="0"/>
                <a:cs typeface="Open Sans" panose="020B0606030504020204" pitchFamily="34" charset="0"/>
              </a:rPr>
              <a:t>The likelihood of digital learning tool being adopted is higher in the Southwest, South-South, Northwest, and lesser in the Northeast. </a:t>
            </a:r>
          </a:p>
          <a:p>
            <a:pPr marL="342900" marR="0" lvl="0" indent="-342900" algn="just">
              <a:lnSpc>
                <a:spcPct val="150000"/>
              </a:lnSpc>
              <a:spcBef>
                <a:spcPts val="0"/>
              </a:spcBef>
              <a:spcAft>
                <a:spcPts val="0"/>
              </a:spcAft>
              <a:buFont typeface="Wingdings" panose="05000000000000000000" pitchFamily="2" charset="2"/>
              <a:buChar char="§"/>
              <a:tabLst>
                <a:tab pos="331470" algn="l"/>
              </a:tabLst>
            </a:pPr>
            <a:endParaRPr lang="en-US" sz="1800" dirty="0">
              <a:effectLst/>
              <a:latin typeface="Open Sans" panose="020B0606030504020204" pitchFamily="34" charset="0"/>
              <a:ea typeface="Open Sans" panose="020B0606030504020204" pitchFamily="34" charset="0"/>
              <a:cs typeface="Open Sans" panose="020B0606030504020204" pitchFamily="34" charset="0"/>
            </a:endParaRPr>
          </a:p>
          <a:p>
            <a:pPr marL="342900" marR="0" lvl="0" indent="-342900" algn="just">
              <a:lnSpc>
                <a:spcPct val="150000"/>
              </a:lnSpc>
              <a:spcBef>
                <a:spcPts val="0"/>
              </a:spcBef>
              <a:spcAft>
                <a:spcPts val="0"/>
              </a:spcAft>
              <a:buFont typeface="Wingdings" panose="05000000000000000000" pitchFamily="2" charset="2"/>
              <a:buChar char="§"/>
              <a:tabLst>
                <a:tab pos="331470" algn="l"/>
              </a:tabLst>
            </a:pPr>
            <a:r>
              <a:rPr lang="en-US" sz="1800" dirty="0">
                <a:effectLst/>
                <a:latin typeface="Open Sans" panose="020B0606030504020204" pitchFamily="34" charset="0"/>
                <a:ea typeface="Open Sans" panose="020B0606030504020204" pitchFamily="34" charset="0"/>
                <a:cs typeface="Open Sans" panose="020B0606030504020204" pitchFamily="34" charset="0"/>
              </a:rPr>
              <a:t>There were also variations in the results across location, age group, educational levels and gender.</a:t>
            </a:r>
          </a:p>
        </p:txBody>
      </p:sp>
    </p:spTree>
    <p:extLst>
      <p:ext uri="{BB962C8B-B14F-4D97-AF65-F5344CB8AC3E}">
        <p14:creationId xmlns:p14="http://schemas.microsoft.com/office/powerpoint/2010/main" val="2020046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7CB15C9-0F2B-435E-92CB-7B94A3A7B5A2}"/>
              </a:ext>
            </a:extLst>
          </p:cNvPr>
          <p:cNvSpPr/>
          <p:nvPr/>
        </p:nvSpPr>
        <p:spPr>
          <a:xfrm>
            <a:off x="379465" y="6521613"/>
            <a:ext cx="4806509" cy="291362"/>
          </a:xfrm>
          <a:prstGeom prst="rect">
            <a:avLst/>
          </a:prstGeom>
        </p:spPr>
        <p:txBody>
          <a:bodyPr wrap="none">
            <a:spAutoFit/>
          </a:bodyPr>
          <a:lstStyle/>
          <a:p>
            <a:pPr algn="just" fontAlgn="base">
              <a:lnSpc>
                <a:spcPct val="115000"/>
              </a:lnSpc>
            </a:pPr>
            <a:r>
              <a:rPr lang="en-GB"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Data Source: National Bureau of Statistics; Chart: NESG Research</a:t>
            </a:r>
            <a:endParaRPr lang="en-US" sz="1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TextBox 8">
            <a:extLst>
              <a:ext uri="{FF2B5EF4-FFF2-40B4-BE49-F238E27FC236}">
                <a16:creationId xmlns:a16="http://schemas.microsoft.com/office/drawing/2014/main" id="{7CC4A5D2-1DFF-42F1-9F90-C1C110D0C6E0}"/>
              </a:ext>
            </a:extLst>
          </p:cNvPr>
          <p:cNvSpPr txBox="1"/>
          <p:nvPr/>
        </p:nvSpPr>
        <p:spPr>
          <a:xfrm>
            <a:off x="377179" y="865604"/>
            <a:ext cx="11580307" cy="6740307"/>
          </a:xfrm>
          <a:prstGeom prst="rect">
            <a:avLst/>
          </a:prstGeom>
        </p:spPr>
        <p:txBody>
          <a:bodyPr wrap="square" lIns="0" tIns="0" rIns="0" bIns="0" rtlCol="0" anchor="t">
            <a:spAutoFit/>
          </a:bodyPr>
          <a:lstStyle/>
          <a:p>
            <a:r>
              <a:rPr lang="en-US" sz="3000" b="1" dirty="0">
                <a:latin typeface="Open Sans" charset="0"/>
                <a:ea typeface="Open Sans" charset="0"/>
                <a:cs typeface="Open Sans" charset="0"/>
              </a:rPr>
              <a:t>Research Findings</a:t>
            </a:r>
          </a:p>
          <a:p>
            <a:pPr marL="285750" indent="-285750" algn="just">
              <a:buFont typeface="Wingdings" panose="05000000000000000000" pitchFamily="2" charset="2"/>
              <a:buChar char="§"/>
            </a:pPr>
            <a:r>
              <a:rPr lang="en-US" dirty="0">
                <a:latin typeface="Open Sans" charset="0"/>
                <a:ea typeface="Open Sans" charset="0"/>
                <a:cs typeface="Open Sans" charset="0"/>
              </a:rPr>
              <a:t>Findings from the qualitative analysis indicate that gender, social class, school ownership, ethnicity, and political jurisdiction are significant social markers of the differential impact of COVID-19 on learning.</a:t>
            </a:r>
          </a:p>
          <a:p>
            <a:pPr algn="just"/>
            <a:endParaRPr lang="en-US" dirty="0">
              <a:latin typeface="Open Sans" charset="0"/>
              <a:ea typeface="Open Sans" charset="0"/>
              <a:cs typeface="Open Sans" charset="0"/>
            </a:endParaRPr>
          </a:p>
          <a:p>
            <a:pPr marL="285750" indent="-285750" algn="just">
              <a:buFont typeface="Wingdings" panose="05000000000000000000" pitchFamily="2" charset="2"/>
              <a:buChar char="§"/>
            </a:pPr>
            <a:r>
              <a:rPr lang="en-US" dirty="0">
                <a:latin typeface="Open Sans" charset="0"/>
                <a:ea typeface="Open Sans" charset="0"/>
                <a:cs typeface="Open Sans" charset="0"/>
              </a:rPr>
              <a:t>The lockdown enhanced ICT use for learning and resilience. The public-private school disparity in connectivity-accessibility, use, and adaptation of digital devices, internet, and VLE for learning during the lockdown, explains the learning setbacks among students. </a:t>
            </a:r>
          </a:p>
          <a:p>
            <a:pPr algn="just"/>
            <a:endParaRPr lang="en-US" dirty="0">
              <a:latin typeface="Open Sans" charset="0"/>
              <a:ea typeface="Open Sans" charset="0"/>
              <a:cs typeface="Open Sans" charset="0"/>
            </a:endParaRPr>
          </a:p>
          <a:p>
            <a:pPr marL="285750" indent="-285750" algn="just">
              <a:buFont typeface="Wingdings" panose="05000000000000000000" pitchFamily="2" charset="2"/>
              <a:buChar char="§"/>
            </a:pPr>
            <a:r>
              <a:rPr lang="en-US" dirty="0">
                <a:latin typeface="Open Sans" charset="0"/>
                <a:ea typeface="Open Sans" charset="0"/>
                <a:cs typeface="Open Sans" charset="0"/>
              </a:rPr>
              <a:t>Many private and public schools in primary/secondary used ICT for learning via online and radio programs, but the majority of public university undergraduates were disadvantaged. Education then became a matter of "privilege" and not "right." Forced marriages, loss of interest in education, and dropout were most common among female students.</a:t>
            </a:r>
          </a:p>
          <a:p>
            <a:pPr algn="just"/>
            <a:endParaRPr lang="en-US" dirty="0">
              <a:latin typeface="Open Sans" charset="0"/>
              <a:ea typeface="Open Sans" charset="0"/>
              <a:cs typeface="Open Sans" charset="0"/>
            </a:endParaRPr>
          </a:p>
          <a:p>
            <a:pPr marL="285750" indent="-285750" algn="just">
              <a:buFont typeface="Wingdings" panose="05000000000000000000" pitchFamily="2" charset="2"/>
              <a:buChar char="§"/>
            </a:pPr>
            <a:r>
              <a:rPr lang="en-US" dirty="0">
                <a:latin typeface="Open Sans" charset="0"/>
                <a:ea typeface="Open Sans" charset="0"/>
                <a:cs typeface="Open Sans" charset="0"/>
              </a:rPr>
              <a:t>Some regions stopped school-feeding programs and provided inadequate or haphazard social protection schemes like food banks, cash transfers, and other social support and care for children and families, affecting their nutritional, physical, and emotional well-being, making some children seem invisible, forgotten, and abandoned and others visible, and eroding public trust in government palliative measures.</a:t>
            </a:r>
          </a:p>
          <a:p>
            <a:pPr marL="285750" indent="-285750" algn="just">
              <a:buFont typeface="Wingdings" panose="05000000000000000000" pitchFamily="2" charset="2"/>
              <a:buChar char="§"/>
            </a:pPr>
            <a:endParaRPr lang="en-US" dirty="0">
              <a:latin typeface="Open Sans" charset="0"/>
              <a:ea typeface="Open Sans" charset="0"/>
              <a:cs typeface="Open Sans" charset="0"/>
            </a:endParaRPr>
          </a:p>
          <a:p>
            <a:pPr marL="285750" indent="-285750" algn="just">
              <a:buFont typeface="Wingdings" panose="05000000000000000000" pitchFamily="2" charset="2"/>
              <a:buChar char="§"/>
            </a:pPr>
            <a:r>
              <a:rPr lang="en-US" dirty="0">
                <a:latin typeface="Open Sans" charset="0"/>
                <a:ea typeface="Open Sans" charset="0"/>
                <a:cs typeface="Open Sans" charset="0"/>
              </a:rPr>
              <a:t>Lessons from the lockdown are increased family bond, socialization, collaboration among agencies…</a:t>
            </a:r>
          </a:p>
          <a:p>
            <a:endParaRPr lang="en-US" dirty="0">
              <a:latin typeface="Open Sans" charset="0"/>
              <a:ea typeface="Open Sans" charset="0"/>
              <a:cs typeface="Open Sans" charset="0"/>
            </a:endParaRPr>
          </a:p>
          <a:p>
            <a:endParaRPr lang="en-US" dirty="0">
              <a:latin typeface="Open Sans" charset="0"/>
              <a:ea typeface="Open Sans" charset="0"/>
              <a:cs typeface="Open Sans" charset="0"/>
            </a:endParaRPr>
          </a:p>
          <a:p>
            <a:r>
              <a:rPr lang="en-US" dirty="0">
                <a:latin typeface="Open Sans" charset="0"/>
                <a:ea typeface="Open Sans" charset="0"/>
                <a:cs typeface="Open Sans" charset="0"/>
              </a:rPr>
              <a:t> </a:t>
            </a:r>
          </a:p>
          <a:p>
            <a:endParaRPr lang="en-US" sz="3000" b="1" dirty="0">
              <a:latin typeface="Open Sans" charset="0"/>
              <a:ea typeface="Open Sans" charset="0"/>
              <a:cs typeface="Open Sans" charset="0"/>
            </a:endParaRPr>
          </a:p>
        </p:txBody>
      </p:sp>
      <p:grpSp>
        <p:nvGrpSpPr>
          <p:cNvPr id="2" name="Group 1">
            <a:extLst>
              <a:ext uri="{FF2B5EF4-FFF2-40B4-BE49-F238E27FC236}">
                <a16:creationId xmlns:a16="http://schemas.microsoft.com/office/drawing/2014/main" id="{BE3478C9-F30F-FD7D-1C25-3B226DD99CF1}"/>
              </a:ext>
            </a:extLst>
          </p:cNvPr>
          <p:cNvGrpSpPr/>
          <p:nvPr/>
        </p:nvGrpSpPr>
        <p:grpSpPr>
          <a:xfrm>
            <a:off x="8153283" y="376461"/>
            <a:ext cx="3661538" cy="968930"/>
            <a:chOff x="8153283" y="376461"/>
            <a:chExt cx="3661538" cy="968930"/>
          </a:xfrm>
        </p:grpSpPr>
        <p:pic>
          <p:nvPicPr>
            <p:cNvPr id="3" name="Picture 2">
              <a:extLst>
                <a:ext uri="{FF2B5EF4-FFF2-40B4-BE49-F238E27FC236}">
                  <a16:creationId xmlns:a16="http://schemas.microsoft.com/office/drawing/2014/main" id="{E87E82C5-253D-84EF-6862-B6F9B155387C}"/>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6176" t="49541" r="18966" b="11824"/>
            <a:stretch/>
          </p:blipFill>
          <p:spPr>
            <a:xfrm>
              <a:off x="10188191" y="376461"/>
              <a:ext cx="1626630" cy="968930"/>
            </a:xfrm>
            <a:prstGeom prst="rect">
              <a:avLst/>
            </a:prstGeom>
          </p:spPr>
        </p:pic>
        <p:pic>
          <p:nvPicPr>
            <p:cNvPr id="4" name="Picture 2" descr="Home - AERC">
              <a:extLst>
                <a:ext uri="{FF2B5EF4-FFF2-40B4-BE49-F238E27FC236}">
                  <a16:creationId xmlns:a16="http://schemas.microsoft.com/office/drawing/2014/main" id="{F665DC21-079C-C147-9B01-268CF045F6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24917" y="391451"/>
              <a:ext cx="877495" cy="87749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Bill &amp; Melinda Gates Foundation Logo - Bill And Melinda Gates Logo Vector,  HD Png Download , Transparent Png Image - PNGitem">
              <a:extLst>
                <a:ext uri="{FF2B5EF4-FFF2-40B4-BE49-F238E27FC236}">
                  <a16:creationId xmlns:a16="http://schemas.microsoft.com/office/drawing/2014/main" id="{57AADFD5-2B96-5D2A-47AB-833D509F7B41}"/>
                </a:ext>
              </a:extLst>
            </p:cNvPr>
            <p:cNvPicPr>
              <a:picLocks noChangeAspect="1" noChangeArrowheads="1"/>
            </p:cNvPicPr>
            <p:nvPr/>
          </p:nvPicPr>
          <p:blipFill>
            <a:blip r:embed="rId5" cstate="print">
              <a:extLst>
                <a:ext uri="{BEBA8EAE-BF5A-486C-A8C5-ECC9F3942E4B}">
                  <a14:imgProps xmlns:a14="http://schemas.microsoft.com/office/drawing/2010/main">
                    <a14:imgLayer r:embed="rId6">
                      <a14:imgEffect>
                        <a14:backgroundRemoval t="9781" b="89882" l="9651" r="91628">
                          <a14:foregroundMark x1="14186" y1="10455" x2="14186" y2="10455"/>
                          <a14:foregroundMark x1="20930" y1="18381" x2="20930" y2="18381"/>
                          <a14:foregroundMark x1="9767" y1="43508" x2="9767" y2="43508"/>
                          <a14:foregroundMark x1="27442" y1="15514" x2="27442" y2="15514"/>
                          <a14:foregroundMark x1="35814" y1="12985" x2="35814" y2="12985"/>
                          <a14:foregroundMark x1="50930" y1="10455" x2="50930" y2="10455"/>
                          <a14:foregroundMark x1="49070" y1="17538" x2="49070" y2="17538"/>
                          <a14:foregroundMark x1="59651" y1="34233" x2="59651" y2="34233"/>
                          <a14:foregroundMark x1="64419" y1="38111" x2="64419" y2="38111"/>
                          <a14:foregroundMark x1="78721" y1="37268" x2="78721" y2="37268"/>
                          <a14:foregroundMark x1="45349" y1="41821" x2="45349" y2="41821"/>
                          <a14:foregroundMark x1="36395" y1="38617" x2="36395" y2="38617"/>
                          <a14:foregroundMark x1="27907" y1="38954" x2="27907" y2="38954"/>
                          <a14:foregroundMark x1="39070" y1="58179" x2="39070" y2="58179"/>
                          <a14:foregroundMark x1="57674" y1="65767" x2="57674" y2="65767"/>
                          <a14:foregroundMark x1="64884" y1="69140" x2="64884" y2="69140"/>
                          <a14:foregroundMark x1="73256" y1="64587" x2="73256" y2="64587"/>
                          <a14:foregroundMark x1="81395" y1="61551" x2="81395" y2="61551"/>
                          <a14:foregroundMark x1="91628" y1="82462" x2="91628" y2="82462"/>
                          <a14:foregroundMark x1="84884" y1="83305" x2="84884" y2="83305"/>
                          <a14:foregroundMark x1="78488" y1="82462" x2="78488" y2="82462"/>
                          <a14:foregroundMark x1="73256" y1="83137" x2="73256" y2="83137"/>
                          <a14:foregroundMark x1="79302" y1="77572" x2="79302" y2="77572"/>
                          <a14:foregroundMark x1="64070" y1="78078" x2="64070" y2="78078"/>
                          <a14:foregroundMark x1="69419" y1="82293" x2="69419" y2="82293"/>
                          <a14:foregroundMark x1="53256" y1="83980" x2="53256" y2="83980"/>
                          <a14:foregroundMark x1="74302" y1="87015" x2="74302" y2="87015"/>
                          <a14:foregroundMark x1="78605" y1="87015" x2="78605" y2="87015"/>
                          <a14:foregroundMark x1="63140" y1="86678" x2="63140" y2="86678"/>
                          <a14:foregroundMark x1="55814" y1="87521" x2="55814" y2="87521"/>
                          <a14:foregroundMark x1="47791" y1="84823" x2="47791" y2="84823"/>
                          <a14:foregroundMark x1="48721" y1="87015" x2="48721" y2="87015"/>
                          <a14:foregroundMark x1="41860" y1="84486" x2="41860" y2="84486"/>
                          <a14:foregroundMark x1="34419" y1="81619" x2="34419" y2="81619"/>
                        </a14:backgroundRemoval>
                      </a14:imgEffect>
                    </a14:imgLayer>
                  </a14:imgProps>
                </a:ext>
                <a:ext uri="{28A0092B-C50C-407E-A947-70E740481C1C}">
                  <a14:useLocalDpi xmlns:a14="http://schemas.microsoft.com/office/drawing/2010/main" val="0"/>
                </a:ext>
              </a:extLst>
            </a:blip>
            <a:srcRect/>
            <a:stretch>
              <a:fillRect/>
            </a:stretch>
          </p:blipFill>
          <p:spPr bwMode="auto">
            <a:xfrm>
              <a:off x="8153283" y="391451"/>
              <a:ext cx="1271634" cy="876836"/>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12" name="Google Shape;78;p1">
            <a:extLst>
              <a:ext uri="{FF2B5EF4-FFF2-40B4-BE49-F238E27FC236}">
                <a16:creationId xmlns:a16="http://schemas.microsoft.com/office/drawing/2014/main" id="{C995D8A4-27B2-7E13-9272-9F4A29B69188}"/>
              </a:ext>
            </a:extLst>
          </p:cNvPr>
          <p:cNvGraphicFramePr/>
          <p:nvPr>
            <p:extLst>
              <p:ext uri="{D42A27DB-BD31-4B8C-83A1-F6EECF244321}">
                <p14:modId xmlns:p14="http://schemas.microsoft.com/office/powerpoint/2010/main" val="3662250136"/>
              </p:ext>
            </p:extLst>
          </p:nvPr>
        </p:nvGraphicFramePr>
        <p:xfrm>
          <a:off x="-21509" y="6287977"/>
          <a:ext cx="12192000" cy="560450"/>
        </p:xfrm>
        <a:graphic>
          <a:graphicData uri="http://schemas.openxmlformats.org/drawingml/2006/table">
            <a:tbl>
              <a:tblPr firstRow="1" bandRow="1">
                <a:noFill/>
              </a:tblPr>
              <a:tblGrid>
                <a:gridCol w="6096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560450">
                <a:tc>
                  <a:txBody>
                    <a:bodyPr/>
                    <a:lstStyle/>
                    <a:p>
                      <a:pPr marL="0" marR="0" lvl="0" indent="0" algn="l" rtl="0">
                        <a:lnSpc>
                          <a:spcPct val="100000"/>
                        </a:lnSpc>
                        <a:spcBef>
                          <a:spcPts val="0"/>
                        </a:spcBef>
                        <a:spcAft>
                          <a:spcPts val="0"/>
                        </a:spcAft>
                        <a:buNone/>
                      </a:pPr>
                      <a:endParaRPr sz="1400" u="none" strike="noStrike" cap="none" dirty="0"/>
                    </a:p>
                  </a:txBody>
                  <a:tcPr marL="91450" marR="91450" marT="45725" marB="45725">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chemeClr val="bg1"/>
                    </a:solidFill>
                  </a:tcPr>
                </a:tc>
                <a:tc>
                  <a:txBody>
                    <a:bodyPr/>
                    <a:lstStyle/>
                    <a:p>
                      <a:pPr marL="0" marR="0" lvl="0" indent="0" algn="l" rtl="0">
                        <a:lnSpc>
                          <a:spcPct val="100000"/>
                        </a:lnSpc>
                        <a:spcBef>
                          <a:spcPts val="0"/>
                        </a:spcBef>
                        <a:spcAft>
                          <a:spcPts val="0"/>
                        </a:spcAft>
                        <a:buNone/>
                      </a:pPr>
                      <a:endParaRPr sz="1400" u="none" strike="noStrike" cap="none" dirty="0"/>
                    </a:p>
                  </a:txBody>
                  <a:tcPr marL="91450" marR="91450" marT="45725" marB="45725">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0"/>
                  </a:ext>
                </a:extLst>
              </a:tr>
            </a:tbl>
          </a:graphicData>
        </a:graphic>
      </p:graphicFrame>
      <p:pic>
        <p:nvPicPr>
          <p:cNvPr id="16" name="Google Shape;79;p1">
            <a:extLst>
              <a:ext uri="{FF2B5EF4-FFF2-40B4-BE49-F238E27FC236}">
                <a16:creationId xmlns:a16="http://schemas.microsoft.com/office/drawing/2014/main" id="{57731ACB-72E9-E370-5412-6C166DE6B74A}"/>
              </a:ext>
            </a:extLst>
          </p:cNvPr>
          <p:cNvPicPr preferRelativeResize="0"/>
          <p:nvPr/>
        </p:nvPicPr>
        <p:blipFill rotWithShape="1">
          <a:blip r:embed="rId7">
            <a:alphaModFix/>
          </a:blip>
          <a:srcRect/>
          <a:stretch/>
        </p:blipFill>
        <p:spPr>
          <a:xfrm>
            <a:off x="711201" y="6473953"/>
            <a:ext cx="3810943" cy="188498"/>
          </a:xfrm>
          <a:prstGeom prst="rect">
            <a:avLst/>
          </a:prstGeom>
          <a:noFill/>
          <a:ln>
            <a:noFill/>
          </a:ln>
        </p:spPr>
      </p:pic>
      <p:grpSp>
        <p:nvGrpSpPr>
          <p:cNvPr id="17" name="Group 16">
            <a:extLst>
              <a:ext uri="{FF2B5EF4-FFF2-40B4-BE49-F238E27FC236}">
                <a16:creationId xmlns:a16="http://schemas.microsoft.com/office/drawing/2014/main" id="{11EC9D29-05B2-3335-E8E3-285B6408E54C}"/>
              </a:ext>
            </a:extLst>
          </p:cNvPr>
          <p:cNvGrpSpPr/>
          <p:nvPr/>
        </p:nvGrpSpPr>
        <p:grpSpPr>
          <a:xfrm>
            <a:off x="491337" y="595621"/>
            <a:ext cx="6291608" cy="369332"/>
            <a:chOff x="818468" y="2690336"/>
            <a:chExt cx="6291608" cy="369332"/>
          </a:xfrm>
        </p:grpSpPr>
        <p:sp>
          <p:nvSpPr>
            <p:cNvPr id="20" name="TextBox 19">
              <a:extLst>
                <a:ext uri="{FF2B5EF4-FFF2-40B4-BE49-F238E27FC236}">
                  <a16:creationId xmlns:a16="http://schemas.microsoft.com/office/drawing/2014/main" id="{333D1DF8-7596-B739-85E7-88C1A182B064}"/>
                </a:ext>
              </a:extLst>
            </p:cNvPr>
            <p:cNvSpPr txBox="1"/>
            <p:nvPr/>
          </p:nvSpPr>
          <p:spPr>
            <a:xfrm>
              <a:off x="818468" y="2690336"/>
              <a:ext cx="5583154" cy="369332"/>
            </a:xfrm>
            <a:prstGeom prst="rect">
              <a:avLst/>
            </a:prstGeom>
            <a:noFill/>
          </p:spPr>
          <p:txBody>
            <a:bodyPr wrap="square">
              <a:spAutoFit/>
            </a:bodyPr>
            <a:lstStyle/>
            <a:p>
              <a:r>
                <a:rPr lang="en-US" sz="1800" b="1" dirty="0">
                  <a:latin typeface="Open Sans" panose="020B0606030504020204" pitchFamily="34" charset="0"/>
                  <a:ea typeface="Open Sans" panose="020B0606030504020204" pitchFamily="34" charset="0"/>
                  <a:cs typeface="Open Sans" panose="020B0606030504020204" pitchFamily="34" charset="0"/>
                </a:rPr>
                <a:t>AERC &amp; Human Capital Development Papers</a:t>
              </a:r>
            </a:p>
          </p:txBody>
        </p:sp>
        <p:cxnSp>
          <p:nvCxnSpPr>
            <p:cNvPr id="21" name="Straight Connector 20">
              <a:extLst>
                <a:ext uri="{FF2B5EF4-FFF2-40B4-BE49-F238E27FC236}">
                  <a16:creationId xmlns:a16="http://schemas.microsoft.com/office/drawing/2014/main" id="{C08926FF-17AD-D60D-6A6E-EB5CA1A30105}"/>
                </a:ext>
              </a:extLst>
            </p:cNvPr>
            <p:cNvCxnSpPr/>
            <p:nvPr/>
          </p:nvCxnSpPr>
          <p:spPr>
            <a:xfrm>
              <a:off x="6086718" y="2876605"/>
              <a:ext cx="1023358"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17365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7CB15C9-0F2B-435E-92CB-7B94A3A7B5A2}"/>
              </a:ext>
            </a:extLst>
          </p:cNvPr>
          <p:cNvSpPr/>
          <p:nvPr/>
        </p:nvSpPr>
        <p:spPr>
          <a:xfrm>
            <a:off x="379465" y="6521613"/>
            <a:ext cx="4806509" cy="291362"/>
          </a:xfrm>
          <a:prstGeom prst="rect">
            <a:avLst/>
          </a:prstGeom>
        </p:spPr>
        <p:txBody>
          <a:bodyPr wrap="none">
            <a:spAutoFit/>
          </a:bodyPr>
          <a:lstStyle/>
          <a:p>
            <a:pPr algn="just" fontAlgn="base">
              <a:lnSpc>
                <a:spcPct val="115000"/>
              </a:lnSpc>
            </a:pPr>
            <a:r>
              <a:rPr lang="en-GB" sz="1200" b="1" dirty="0">
                <a:solidFill>
                  <a:schemeClr val="bg1"/>
                </a:solidFill>
                <a:latin typeface="Open Sans" panose="020B0606030504020204" pitchFamily="34" charset="0"/>
                <a:ea typeface="Open Sans" panose="020B0606030504020204" pitchFamily="34" charset="0"/>
                <a:cs typeface="Open Sans" panose="020B0606030504020204" pitchFamily="34" charset="0"/>
              </a:rPr>
              <a:t>Data Source: National Bureau of Statistics; Chart: NESG Research</a:t>
            </a:r>
            <a:endParaRPr lang="en-US" sz="12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TextBox 8">
            <a:extLst>
              <a:ext uri="{FF2B5EF4-FFF2-40B4-BE49-F238E27FC236}">
                <a16:creationId xmlns:a16="http://schemas.microsoft.com/office/drawing/2014/main" id="{7CC4A5D2-1DFF-42F1-9F90-C1C110D0C6E0}"/>
              </a:ext>
            </a:extLst>
          </p:cNvPr>
          <p:cNvSpPr txBox="1"/>
          <p:nvPr/>
        </p:nvSpPr>
        <p:spPr>
          <a:xfrm>
            <a:off x="239844" y="1195553"/>
            <a:ext cx="8034726" cy="461665"/>
          </a:xfrm>
          <a:prstGeom prst="rect">
            <a:avLst/>
          </a:prstGeom>
        </p:spPr>
        <p:txBody>
          <a:bodyPr wrap="square" lIns="0" tIns="0" rIns="0" bIns="0" rtlCol="0" anchor="t">
            <a:spAutoFit/>
          </a:bodyPr>
          <a:lstStyle/>
          <a:p>
            <a:r>
              <a:rPr lang="en-US" sz="3000" b="1" dirty="0">
                <a:latin typeface="Open Sans" charset="0"/>
                <a:ea typeface="Open Sans" charset="0"/>
                <a:cs typeface="Open Sans" charset="0"/>
              </a:rPr>
              <a:t>Policy Recommendations</a:t>
            </a:r>
          </a:p>
        </p:txBody>
      </p:sp>
      <p:grpSp>
        <p:nvGrpSpPr>
          <p:cNvPr id="2" name="Group 1">
            <a:extLst>
              <a:ext uri="{FF2B5EF4-FFF2-40B4-BE49-F238E27FC236}">
                <a16:creationId xmlns:a16="http://schemas.microsoft.com/office/drawing/2014/main" id="{BE3478C9-F30F-FD7D-1C25-3B226DD99CF1}"/>
              </a:ext>
            </a:extLst>
          </p:cNvPr>
          <p:cNvGrpSpPr/>
          <p:nvPr/>
        </p:nvGrpSpPr>
        <p:grpSpPr>
          <a:xfrm>
            <a:off x="8153283" y="376461"/>
            <a:ext cx="3661538" cy="968930"/>
            <a:chOff x="8153283" y="376461"/>
            <a:chExt cx="3661538" cy="968930"/>
          </a:xfrm>
        </p:grpSpPr>
        <p:pic>
          <p:nvPicPr>
            <p:cNvPr id="3" name="Picture 2">
              <a:extLst>
                <a:ext uri="{FF2B5EF4-FFF2-40B4-BE49-F238E27FC236}">
                  <a16:creationId xmlns:a16="http://schemas.microsoft.com/office/drawing/2014/main" id="{E87E82C5-253D-84EF-6862-B6F9B155387C}"/>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6176" t="49541" r="18966" b="11824"/>
            <a:stretch/>
          </p:blipFill>
          <p:spPr>
            <a:xfrm>
              <a:off x="10188191" y="376461"/>
              <a:ext cx="1626630" cy="968930"/>
            </a:xfrm>
            <a:prstGeom prst="rect">
              <a:avLst/>
            </a:prstGeom>
          </p:spPr>
        </p:pic>
        <p:pic>
          <p:nvPicPr>
            <p:cNvPr id="4" name="Picture 2" descr="Home - AERC">
              <a:extLst>
                <a:ext uri="{FF2B5EF4-FFF2-40B4-BE49-F238E27FC236}">
                  <a16:creationId xmlns:a16="http://schemas.microsoft.com/office/drawing/2014/main" id="{F665DC21-079C-C147-9B01-268CF045F6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24917" y="391451"/>
              <a:ext cx="877495" cy="87749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Bill &amp; Melinda Gates Foundation Logo - Bill And Melinda Gates Logo Vector,  HD Png Download , Transparent Png Image - PNGitem">
              <a:extLst>
                <a:ext uri="{FF2B5EF4-FFF2-40B4-BE49-F238E27FC236}">
                  <a16:creationId xmlns:a16="http://schemas.microsoft.com/office/drawing/2014/main" id="{57AADFD5-2B96-5D2A-47AB-833D509F7B41}"/>
                </a:ext>
              </a:extLst>
            </p:cNvPr>
            <p:cNvPicPr>
              <a:picLocks noChangeAspect="1" noChangeArrowheads="1"/>
            </p:cNvPicPr>
            <p:nvPr/>
          </p:nvPicPr>
          <p:blipFill>
            <a:blip r:embed="rId5" cstate="print">
              <a:extLst>
                <a:ext uri="{BEBA8EAE-BF5A-486C-A8C5-ECC9F3942E4B}">
                  <a14:imgProps xmlns:a14="http://schemas.microsoft.com/office/drawing/2010/main">
                    <a14:imgLayer r:embed="rId6">
                      <a14:imgEffect>
                        <a14:backgroundRemoval t="9781" b="89882" l="9651" r="91628">
                          <a14:foregroundMark x1="14186" y1="10455" x2="14186" y2="10455"/>
                          <a14:foregroundMark x1="20930" y1="18381" x2="20930" y2="18381"/>
                          <a14:foregroundMark x1="9767" y1="43508" x2="9767" y2="43508"/>
                          <a14:foregroundMark x1="27442" y1="15514" x2="27442" y2="15514"/>
                          <a14:foregroundMark x1="35814" y1="12985" x2="35814" y2="12985"/>
                          <a14:foregroundMark x1="50930" y1="10455" x2="50930" y2="10455"/>
                          <a14:foregroundMark x1="49070" y1="17538" x2="49070" y2="17538"/>
                          <a14:foregroundMark x1="59651" y1="34233" x2="59651" y2="34233"/>
                          <a14:foregroundMark x1="64419" y1="38111" x2="64419" y2="38111"/>
                          <a14:foregroundMark x1="78721" y1="37268" x2="78721" y2="37268"/>
                          <a14:foregroundMark x1="45349" y1="41821" x2="45349" y2="41821"/>
                          <a14:foregroundMark x1="36395" y1="38617" x2="36395" y2="38617"/>
                          <a14:foregroundMark x1="27907" y1="38954" x2="27907" y2="38954"/>
                          <a14:foregroundMark x1="39070" y1="58179" x2="39070" y2="58179"/>
                          <a14:foregroundMark x1="57674" y1="65767" x2="57674" y2="65767"/>
                          <a14:foregroundMark x1="64884" y1="69140" x2="64884" y2="69140"/>
                          <a14:foregroundMark x1="73256" y1="64587" x2="73256" y2="64587"/>
                          <a14:foregroundMark x1="81395" y1="61551" x2="81395" y2="61551"/>
                          <a14:foregroundMark x1="91628" y1="82462" x2="91628" y2="82462"/>
                          <a14:foregroundMark x1="84884" y1="83305" x2="84884" y2="83305"/>
                          <a14:foregroundMark x1="78488" y1="82462" x2="78488" y2="82462"/>
                          <a14:foregroundMark x1="73256" y1="83137" x2="73256" y2="83137"/>
                          <a14:foregroundMark x1="79302" y1="77572" x2="79302" y2="77572"/>
                          <a14:foregroundMark x1="64070" y1="78078" x2="64070" y2="78078"/>
                          <a14:foregroundMark x1="69419" y1="82293" x2="69419" y2="82293"/>
                          <a14:foregroundMark x1="53256" y1="83980" x2="53256" y2="83980"/>
                          <a14:foregroundMark x1="74302" y1="87015" x2="74302" y2="87015"/>
                          <a14:foregroundMark x1="78605" y1="87015" x2="78605" y2="87015"/>
                          <a14:foregroundMark x1="63140" y1="86678" x2="63140" y2="86678"/>
                          <a14:foregroundMark x1="55814" y1="87521" x2="55814" y2="87521"/>
                          <a14:foregroundMark x1="47791" y1="84823" x2="47791" y2="84823"/>
                          <a14:foregroundMark x1="48721" y1="87015" x2="48721" y2="87015"/>
                          <a14:foregroundMark x1="41860" y1="84486" x2="41860" y2="84486"/>
                          <a14:foregroundMark x1="34419" y1="81619" x2="34419" y2="81619"/>
                        </a14:backgroundRemoval>
                      </a14:imgEffect>
                    </a14:imgLayer>
                  </a14:imgProps>
                </a:ext>
                <a:ext uri="{28A0092B-C50C-407E-A947-70E740481C1C}">
                  <a14:useLocalDpi xmlns:a14="http://schemas.microsoft.com/office/drawing/2010/main" val="0"/>
                </a:ext>
              </a:extLst>
            </a:blip>
            <a:srcRect/>
            <a:stretch>
              <a:fillRect/>
            </a:stretch>
          </p:blipFill>
          <p:spPr bwMode="auto">
            <a:xfrm>
              <a:off x="8153283" y="391451"/>
              <a:ext cx="1271634" cy="876836"/>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12" name="Google Shape;78;p1">
            <a:extLst>
              <a:ext uri="{FF2B5EF4-FFF2-40B4-BE49-F238E27FC236}">
                <a16:creationId xmlns:a16="http://schemas.microsoft.com/office/drawing/2014/main" id="{C995D8A4-27B2-7E13-9272-9F4A29B69188}"/>
              </a:ext>
            </a:extLst>
          </p:cNvPr>
          <p:cNvGraphicFramePr/>
          <p:nvPr/>
        </p:nvGraphicFramePr>
        <p:xfrm>
          <a:off x="0" y="6297550"/>
          <a:ext cx="12192000" cy="560450"/>
        </p:xfrm>
        <a:graphic>
          <a:graphicData uri="http://schemas.openxmlformats.org/drawingml/2006/table">
            <a:tbl>
              <a:tblPr firstRow="1" bandRow="1">
                <a:noFill/>
              </a:tblPr>
              <a:tblGrid>
                <a:gridCol w="6096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560450">
                <a:tc>
                  <a:txBody>
                    <a:bodyPr/>
                    <a:lstStyle/>
                    <a:p>
                      <a:pPr marL="0" marR="0" lvl="0" indent="0" algn="l" rtl="0">
                        <a:lnSpc>
                          <a:spcPct val="100000"/>
                        </a:lnSpc>
                        <a:spcBef>
                          <a:spcPts val="0"/>
                        </a:spcBef>
                        <a:spcAft>
                          <a:spcPts val="0"/>
                        </a:spcAft>
                        <a:buNone/>
                      </a:pPr>
                      <a:endParaRPr sz="1400" u="none" strike="noStrike" cap="none" dirty="0"/>
                    </a:p>
                  </a:txBody>
                  <a:tcPr marL="91450" marR="91450" marT="45725" marB="45725">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chemeClr val="bg1"/>
                    </a:solidFill>
                  </a:tcPr>
                </a:tc>
                <a:tc>
                  <a:txBody>
                    <a:bodyPr/>
                    <a:lstStyle/>
                    <a:p>
                      <a:pPr marL="0" marR="0" lvl="0" indent="0" algn="l" rtl="0">
                        <a:lnSpc>
                          <a:spcPct val="100000"/>
                        </a:lnSpc>
                        <a:spcBef>
                          <a:spcPts val="0"/>
                        </a:spcBef>
                        <a:spcAft>
                          <a:spcPts val="0"/>
                        </a:spcAft>
                        <a:buNone/>
                      </a:pPr>
                      <a:endParaRPr sz="1400" u="none" strike="noStrike" cap="none" dirty="0"/>
                    </a:p>
                  </a:txBody>
                  <a:tcPr marL="91450" marR="91450" marT="45725" marB="45725">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0"/>
                  </a:ext>
                </a:extLst>
              </a:tr>
            </a:tbl>
          </a:graphicData>
        </a:graphic>
      </p:graphicFrame>
      <p:pic>
        <p:nvPicPr>
          <p:cNvPr id="16" name="Google Shape;79;p1">
            <a:extLst>
              <a:ext uri="{FF2B5EF4-FFF2-40B4-BE49-F238E27FC236}">
                <a16:creationId xmlns:a16="http://schemas.microsoft.com/office/drawing/2014/main" id="{57731ACB-72E9-E370-5412-6C166DE6B74A}"/>
              </a:ext>
            </a:extLst>
          </p:cNvPr>
          <p:cNvPicPr preferRelativeResize="0"/>
          <p:nvPr/>
        </p:nvPicPr>
        <p:blipFill rotWithShape="1">
          <a:blip r:embed="rId7">
            <a:alphaModFix/>
          </a:blip>
          <a:srcRect/>
          <a:stretch/>
        </p:blipFill>
        <p:spPr>
          <a:xfrm>
            <a:off x="711201" y="6473953"/>
            <a:ext cx="3810943" cy="188498"/>
          </a:xfrm>
          <a:prstGeom prst="rect">
            <a:avLst/>
          </a:prstGeom>
          <a:noFill/>
          <a:ln>
            <a:noFill/>
          </a:ln>
        </p:spPr>
      </p:pic>
      <p:grpSp>
        <p:nvGrpSpPr>
          <p:cNvPr id="17" name="Group 16">
            <a:extLst>
              <a:ext uri="{FF2B5EF4-FFF2-40B4-BE49-F238E27FC236}">
                <a16:creationId xmlns:a16="http://schemas.microsoft.com/office/drawing/2014/main" id="{11EC9D29-05B2-3335-E8E3-285B6408E54C}"/>
              </a:ext>
            </a:extLst>
          </p:cNvPr>
          <p:cNvGrpSpPr/>
          <p:nvPr/>
        </p:nvGrpSpPr>
        <p:grpSpPr>
          <a:xfrm>
            <a:off x="491337" y="595621"/>
            <a:ext cx="6291608" cy="369332"/>
            <a:chOff x="818468" y="2690336"/>
            <a:chExt cx="6291608" cy="369332"/>
          </a:xfrm>
        </p:grpSpPr>
        <p:sp>
          <p:nvSpPr>
            <p:cNvPr id="20" name="TextBox 19">
              <a:extLst>
                <a:ext uri="{FF2B5EF4-FFF2-40B4-BE49-F238E27FC236}">
                  <a16:creationId xmlns:a16="http://schemas.microsoft.com/office/drawing/2014/main" id="{333D1DF8-7596-B739-85E7-88C1A182B064}"/>
                </a:ext>
              </a:extLst>
            </p:cNvPr>
            <p:cNvSpPr txBox="1"/>
            <p:nvPr/>
          </p:nvSpPr>
          <p:spPr>
            <a:xfrm>
              <a:off x="818468" y="2690336"/>
              <a:ext cx="5583154" cy="369332"/>
            </a:xfrm>
            <a:prstGeom prst="rect">
              <a:avLst/>
            </a:prstGeom>
            <a:noFill/>
          </p:spPr>
          <p:txBody>
            <a:bodyPr wrap="square">
              <a:spAutoFit/>
            </a:bodyPr>
            <a:lstStyle/>
            <a:p>
              <a:r>
                <a:rPr lang="en-US" sz="1800" b="1" dirty="0">
                  <a:latin typeface="Open Sans" panose="020B0606030504020204" pitchFamily="34" charset="0"/>
                  <a:ea typeface="Open Sans" panose="020B0606030504020204" pitchFamily="34" charset="0"/>
                  <a:cs typeface="Open Sans" panose="020B0606030504020204" pitchFamily="34" charset="0"/>
                </a:rPr>
                <a:t>AERC &amp; Human Capital Development Papers</a:t>
              </a:r>
            </a:p>
          </p:txBody>
        </p:sp>
        <p:cxnSp>
          <p:nvCxnSpPr>
            <p:cNvPr id="21" name="Straight Connector 20">
              <a:extLst>
                <a:ext uri="{FF2B5EF4-FFF2-40B4-BE49-F238E27FC236}">
                  <a16:creationId xmlns:a16="http://schemas.microsoft.com/office/drawing/2014/main" id="{C08926FF-17AD-D60D-6A6E-EB5CA1A30105}"/>
                </a:ext>
              </a:extLst>
            </p:cNvPr>
            <p:cNvCxnSpPr/>
            <p:nvPr/>
          </p:nvCxnSpPr>
          <p:spPr>
            <a:xfrm>
              <a:off x="6086718" y="2876605"/>
              <a:ext cx="1023358"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id="{0456F217-7D4C-CBFC-C617-554F5794DBA3}"/>
              </a:ext>
            </a:extLst>
          </p:cNvPr>
          <p:cNvSpPr txBox="1"/>
          <p:nvPr/>
        </p:nvSpPr>
        <p:spPr>
          <a:xfrm>
            <a:off x="70478" y="2070880"/>
            <a:ext cx="11742057" cy="7571303"/>
          </a:xfrm>
          <a:prstGeom prst="rect">
            <a:avLst/>
          </a:prstGeom>
          <a:noFill/>
        </p:spPr>
        <p:txBody>
          <a:bodyPr wrap="square" rtlCol="0">
            <a:spAutoFit/>
          </a:bodyPr>
          <a:lstStyle/>
          <a:p>
            <a:pPr marL="571500" marR="0" indent="-285750" algn="just">
              <a:spcBef>
                <a:spcPts val="0"/>
              </a:spcBef>
              <a:spcAft>
                <a:spcPts val="0"/>
              </a:spcAft>
              <a:buFont typeface="Wingdings" panose="05000000000000000000" pitchFamily="2" charset="2"/>
              <a:buChar char="§"/>
            </a:pPr>
            <a:r>
              <a:rPr lang="en-US" dirty="0">
                <a:effectLst/>
                <a:latin typeface="Open Sans" panose="020B0606030504020204" pitchFamily="34" charset="0"/>
                <a:ea typeface="Open Sans" panose="020B0606030504020204" pitchFamily="34" charset="0"/>
                <a:cs typeface="Open Sans" panose="020B0606030504020204" pitchFamily="34" charset="0"/>
              </a:rPr>
              <a:t>It is pertinent that the government and relevant stakeholders in the education sector improve the provision of e-learning platforms/devices in schools by making funds and other necessary </a:t>
            </a:r>
            <a:r>
              <a:rPr lang="en-US" dirty="0">
                <a:latin typeface="Open Sans" panose="020B0606030504020204" pitchFamily="34" charset="0"/>
                <a:ea typeface="Open Sans" panose="020B0606030504020204" pitchFamily="34" charset="0"/>
                <a:cs typeface="Open Sans" panose="020B0606030504020204" pitchFamily="34" charset="0"/>
              </a:rPr>
              <a:t>resources </a:t>
            </a:r>
            <a:r>
              <a:rPr lang="en-US" dirty="0">
                <a:effectLst/>
                <a:latin typeface="Open Sans" panose="020B0606030504020204" pitchFamily="34" charset="0"/>
                <a:ea typeface="Open Sans" panose="020B0606030504020204" pitchFamily="34" charset="0"/>
                <a:cs typeface="Open Sans" panose="020B0606030504020204" pitchFamily="34" charset="0"/>
              </a:rPr>
              <a:t>available for e-learning projects. </a:t>
            </a:r>
          </a:p>
          <a:p>
            <a:pPr marL="285750" marR="0" algn="just">
              <a:spcBef>
                <a:spcPts val="0"/>
              </a:spcBef>
              <a:spcAft>
                <a:spcPts val="0"/>
              </a:spcAft>
            </a:pPr>
            <a:endParaRPr lang="en-US" dirty="0">
              <a:effectLst/>
              <a:latin typeface="Open Sans" panose="020B0606030504020204" pitchFamily="34" charset="0"/>
              <a:ea typeface="Open Sans" panose="020B0606030504020204" pitchFamily="34" charset="0"/>
              <a:cs typeface="Open Sans" panose="020B0606030504020204" pitchFamily="34" charset="0"/>
            </a:endParaRPr>
          </a:p>
          <a:p>
            <a:pPr marL="571500" marR="0" indent="-285750" algn="just">
              <a:spcBef>
                <a:spcPts val="0"/>
              </a:spcBef>
              <a:spcAft>
                <a:spcPts val="0"/>
              </a:spcAft>
              <a:buFont typeface="Wingdings" panose="05000000000000000000" pitchFamily="2" charset="2"/>
              <a:buChar char="§"/>
            </a:pPr>
            <a:r>
              <a:rPr lang="en-US" dirty="0">
                <a:effectLst/>
                <a:latin typeface="Open Sans" panose="020B0606030504020204" pitchFamily="34" charset="0"/>
                <a:ea typeface="Open Sans" panose="020B0606030504020204" pitchFamily="34" charset="0"/>
                <a:cs typeface="Open Sans" panose="020B0606030504020204" pitchFamily="34" charset="0"/>
              </a:rPr>
              <a:t>Reducing inequality in access to digital technologies at all education levels of school should remain a policy priority among policymakers and pertinent stakeholders in the education sector.</a:t>
            </a:r>
          </a:p>
          <a:p>
            <a:pPr marL="285750" marR="0" algn="just">
              <a:spcBef>
                <a:spcPts val="0"/>
              </a:spcBef>
              <a:spcAft>
                <a:spcPts val="0"/>
              </a:spcAft>
            </a:pPr>
            <a:endParaRPr lang="en-US" dirty="0">
              <a:effectLst/>
              <a:latin typeface="Open Sans" panose="020B0606030504020204" pitchFamily="34" charset="0"/>
              <a:ea typeface="Open Sans" panose="020B0606030504020204" pitchFamily="34" charset="0"/>
              <a:cs typeface="Open Sans" panose="020B0606030504020204" pitchFamily="34" charset="0"/>
            </a:endParaRPr>
          </a:p>
          <a:p>
            <a:pPr marL="571500" marR="0" indent="-285750" algn="just">
              <a:spcBef>
                <a:spcPts val="0"/>
              </a:spcBef>
              <a:spcAft>
                <a:spcPts val="0"/>
              </a:spcAft>
              <a:buFont typeface="Wingdings" panose="05000000000000000000" pitchFamily="2" charset="2"/>
              <a:buChar char="§"/>
            </a:pPr>
            <a:r>
              <a:rPr lang="en-US" dirty="0">
                <a:effectLst/>
                <a:latin typeface="Open Sans" panose="020B0606030504020204" pitchFamily="34" charset="0"/>
                <a:ea typeface="Open Sans" panose="020B0606030504020204" pitchFamily="34" charset="0"/>
                <a:cs typeface="Open Sans" panose="020B0606030504020204" pitchFamily="34" charset="0"/>
              </a:rPr>
              <a:t>It is equally important to build capacity for e-learning and digital technologies in schools while adopting a proactive approach to preparedness and response to national crisis across all the educational levels. </a:t>
            </a:r>
          </a:p>
          <a:p>
            <a:pPr marL="571500" marR="0" indent="-285750" algn="just">
              <a:spcBef>
                <a:spcPts val="0"/>
              </a:spcBef>
              <a:spcAft>
                <a:spcPts val="0"/>
              </a:spcAft>
              <a:buFont typeface="Wingdings" panose="05000000000000000000" pitchFamily="2" charset="2"/>
              <a:buChar char="§"/>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571500" indent="-285750" algn="just">
              <a:buFont typeface="Wingdings" panose="05000000000000000000" pitchFamily="2" charset="2"/>
              <a:buChar char="§"/>
            </a:pPr>
            <a:r>
              <a:rPr lang="en-US" dirty="0">
                <a:latin typeface="Open Sans" charset="0"/>
                <a:ea typeface="Open Sans" charset="0"/>
                <a:cs typeface="Open Sans" charset="0"/>
              </a:rPr>
              <a:t>The unequal treatment and accessibility to digital technologies during the COVID-19 highlight the need for social justice and more inclusive educational practices across the country’s geopolitical zones</a:t>
            </a:r>
          </a:p>
          <a:p>
            <a:pPr marL="571500" indent="-285750" algn="just">
              <a:buFont typeface="Wingdings" panose="05000000000000000000" pitchFamily="2" charset="2"/>
              <a:buChar char="§"/>
            </a:pPr>
            <a:endParaRPr lang="en-US" dirty="0">
              <a:latin typeface="Open Sans" charset="0"/>
              <a:ea typeface="Open Sans" charset="0"/>
              <a:cs typeface="Open Sans" charset="0"/>
            </a:endParaRPr>
          </a:p>
          <a:p>
            <a:r>
              <a:rPr lang="en-US" dirty="0">
                <a:latin typeface="Open Sans" charset="0"/>
                <a:ea typeface="Open Sans" charset="0"/>
                <a:cs typeface="Open Sans" charset="0"/>
              </a:rPr>
              <a:t> </a:t>
            </a:r>
          </a:p>
          <a:p>
            <a:endParaRPr lang="en-US" dirty="0">
              <a:latin typeface="Open Sans" charset="0"/>
              <a:ea typeface="Open Sans" charset="0"/>
              <a:cs typeface="Open Sans" charset="0"/>
            </a:endParaRPr>
          </a:p>
          <a:p>
            <a:endParaRPr lang="en-US" dirty="0">
              <a:latin typeface="Open Sans" charset="0"/>
              <a:ea typeface="Open Sans" charset="0"/>
              <a:cs typeface="Open Sans" charset="0"/>
            </a:endParaRPr>
          </a:p>
          <a:p>
            <a:endParaRPr lang="en-US" dirty="0">
              <a:latin typeface="Open Sans" charset="0"/>
              <a:ea typeface="Open Sans" charset="0"/>
              <a:cs typeface="Open Sans" charset="0"/>
            </a:endParaRPr>
          </a:p>
          <a:p>
            <a:endParaRPr lang="en-US" dirty="0">
              <a:latin typeface="Open Sans" charset="0"/>
              <a:ea typeface="Open Sans" charset="0"/>
              <a:cs typeface="Open Sans" charset="0"/>
            </a:endParaRPr>
          </a:p>
          <a:p>
            <a:endParaRPr lang="en-US" dirty="0">
              <a:latin typeface="Open Sans" charset="0"/>
              <a:ea typeface="Open Sans" charset="0"/>
              <a:cs typeface="Open Sans" charset="0"/>
            </a:endParaRPr>
          </a:p>
          <a:p>
            <a:endParaRPr lang="en-US" dirty="0">
              <a:latin typeface="Open Sans" charset="0"/>
              <a:ea typeface="Open Sans" charset="0"/>
              <a:cs typeface="Open Sans" charset="0"/>
            </a:endParaRPr>
          </a:p>
          <a:p>
            <a:endParaRPr lang="en-US" dirty="0">
              <a:latin typeface="Open Sans" charset="0"/>
              <a:ea typeface="Open Sans" charset="0"/>
              <a:cs typeface="Open Sans" charset="0"/>
            </a:endParaRPr>
          </a:p>
          <a:p>
            <a:r>
              <a:rPr lang="en-US" dirty="0">
                <a:latin typeface="Open Sans" charset="0"/>
                <a:ea typeface="Open Sans" charset="0"/>
                <a:cs typeface="Open Sans" charset="0"/>
              </a:rPr>
              <a:t> </a:t>
            </a:r>
          </a:p>
          <a:p>
            <a:pPr marL="571500" indent="-285750" algn="just">
              <a:buFont typeface="Wingdings" panose="05000000000000000000" pitchFamily="2" charset="2"/>
              <a:buChar char="§"/>
            </a:pPr>
            <a:endParaRPr lang="en-US" dirty="0">
              <a:latin typeface="Open Sans" charset="0"/>
              <a:ea typeface="Open Sans" charset="0"/>
              <a:cs typeface="Open Sans" charset="0"/>
            </a:endParaRPr>
          </a:p>
          <a:p>
            <a:pPr marL="571500" marR="0" indent="-285750" algn="just">
              <a:spcBef>
                <a:spcPts val="0"/>
              </a:spcBef>
              <a:spcAft>
                <a:spcPts val="0"/>
              </a:spcAft>
              <a:buFont typeface="Wingdings" panose="05000000000000000000" pitchFamily="2" charset="2"/>
              <a:buChar char="§"/>
            </a:pPr>
            <a:endParaRPr lang="en-US" dirty="0">
              <a:effectLst/>
              <a:latin typeface="Open Sans" panose="020B0606030504020204" pitchFamily="34" charset="0"/>
              <a:ea typeface="Open Sans" panose="020B0606030504020204" pitchFamily="34" charset="0"/>
              <a:cs typeface="Open Sans" panose="020B0606030504020204" pitchFamily="34" charset="0"/>
            </a:endParaRPr>
          </a:p>
          <a:p>
            <a:pPr marL="571500" marR="0" indent="-285750" algn="just">
              <a:spcBef>
                <a:spcPts val="0"/>
              </a:spcBef>
              <a:spcAft>
                <a:spcPts val="0"/>
              </a:spcAft>
              <a:buFont typeface="Wingdings" panose="05000000000000000000" pitchFamily="2" charset="2"/>
              <a:buChar char="§"/>
            </a:pPr>
            <a:endParaRPr lang="en-US" sz="1800" dirty="0">
              <a:latin typeface="Open Sans" panose="020B0606030504020204" pitchFamily="34" charset="0"/>
              <a:ea typeface="Open Sans" panose="020B0606030504020204" pitchFamily="34" charset="0"/>
              <a:cs typeface="Open Sans" panose="020B0606030504020204" pitchFamily="34" charset="0"/>
            </a:endParaRPr>
          </a:p>
          <a:p>
            <a:pPr marL="1016000" marR="86360" indent="0" algn="just">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571500" marR="0" indent="-285750" algn="just">
              <a:spcBef>
                <a:spcPts val="0"/>
              </a:spcBef>
              <a:spcAft>
                <a:spcPts val="0"/>
              </a:spcAft>
              <a:buFont typeface="Wingdings" panose="05000000000000000000" pitchFamily="2" charset="2"/>
              <a:buChar char="§"/>
            </a:pPr>
            <a:endParaRPr lang="en-US" dirty="0">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673602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14999</TotalTime>
  <Words>950</Words>
  <Application>Microsoft Office PowerPoint</Application>
  <PresentationFormat>Widescreen</PresentationFormat>
  <Paragraphs>104</Paragraphs>
  <Slides>9</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Open Sans</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Shakirudeen Taiwo</dc:creator>
  <cp:lastModifiedBy>Dr. KO Omotoso</cp:lastModifiedBy>
  <cp:revision>269</cp:revision>
  <dcterms:created xsi:type="dcterms:W3CDTF">2022-01-23T08:43:42Z</dcterms:created>
  <dcterms:modified xsi:type="dcterms:W3CDTF">2023-07-14T12:20:05Z</dcterms:modified>
</cp:coreProperties>
</file>