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1614" r:id="rId3"/>
    <p:sldId id="1607" r:id="rId4"/>
    <p:sldId id="634" r:id="rId5"/>
    <p:sldId id="1619" r:id="rId6"/>
    <p:sldId id="1618" r:id="rId7"/>
    <p:sldId id="1622" r:id="rId8"/>
    <p:sldId id="1609" r:id="rId9"/>
    <p:sldId id="1627" r:id="rId10"/>
    <p:sldId id="16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129919-5BDF-46D9-5E01-98E0B03EAA73}" name="Faith Iyoha" initials="FI" userId="bf2559c2debc2bc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99FF"/>
    <a:srgbClr val="000099"/>
    <a:srgbClr val="CC6600"/>
    <a:srgbClr val="000000"/>
    <a:srgbClr val="F2F2F2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24" autoAdjust="0"/>
  </p:normalViewPr>
  <p:slideViewPr>
    <p:cSldViewPr snapToGrid="0">
      <p:cViewPr>
        <p:scale>
          <a:sx n="70" d="100"/>
          <a:sy n="70" d="100"/>
        </p:scale>
        <p:origin x="-49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2B212-A9FC-4526-8957-6E976E1584E3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49683-6C96-47BE-B3B3-20ACE117F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178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9683-6C96-47BE-B3B3-20ACE117FF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32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9683-6C96-47BE-B3B3-20ACE117FF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748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9683-6C96-47BE-B3B3-20ACE117FF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748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9683-6C96-47BE-B3B3-20ACE117FF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748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9683-6C96-47BE-B3B3-20ACE117FF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5532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9683-6C96-47BE-B3B3-20ACE117FF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5532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49683-6C96-47BE-B3B3-20ACE117FF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94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9B9AB3-61AC-4D42-A6EF-DD02282C6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6AE27BE-6525-4637-98C6-F192BECC1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493465-919B-4122-9EB7-8C0C71FC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3EED19-C111-4D6A-A1AC-8B79E0BCB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508C24-22CE-4A3D-A1DA-34EA7B0C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58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44CB9B-C3B5-4AAB-AEBB-EBA097CC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8DD2995-BB66-4BA2-9190-80DEFEF4D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89F1B2-7503-485F-A58E-BD8BB64F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C12255-29E3-43B6-9775-931935ED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BF29B7-57CA-440F-94B7-5CE0327B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42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7B2251A-4CB9-4440-8F9F-AB2B8EE1B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841F42-5708-4BDA-B17B-EDB4B0840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64EDBB-B1D5-4302-A4D5-BCC9A4F0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D38F82-C9B3-40ED-A19A-625FB6D7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766473-FC65-47D7-867C-E7A863EF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9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05376-3E64-4536-9DC6-E98A6425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C4E45C-825E-4C20-A7A7-0974B4B41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3F9CFA-5C81-4937-A8FC-8374B97E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4DECE1-D301-4E0C-875D-2AFC630BE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E3BFD9-E36E-4FEF-B467-1F4C34F2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C64130-7CF7-4F5B-A59B-F7A41115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0115A7-C667-40B7-9202-8ED8856B6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4BB460-4B95-4DC7-8669-9FAA540D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63FAA-A1F6-46D4-BE41-6E924B0E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9FC70F-8E3A-435C-815F-75131F61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13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F5A20-27F5-4819-833C-E288CAA6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A67AF7-7A3D-4D66-8049-436C64BD0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496183-605A-48BE-90BE-ADC6F92D0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1B67B0-FA8E-4325-8172-5CB316BE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83820C6-1D89-4AD9-814F-BA129E7A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1D04487-7EDB-4D4C-9121-FFA64D08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17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084E83-2939-413D-BC62-02C66F21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8E0CB9A-5E67-41F0-9570-0AC35D718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9F4FA7D-BCBB-4378-B0E0-66254D445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94F093-3E71-44E6-B906-A7B9F5DD8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1D667C-27BD-4CA1-9655-1B2960CC0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6E95297-BE41-4E17-B13C-168312A7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5E802A6-DB07-429E-87ED-1007073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98A65F7-30D4-45C6-8F26-024C09EE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955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B363EA-9F55-402E-8040-6F7DB3D6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7EAF592-E731-4761-9330-8B92E087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5A80DB-446E-4AEC-BF3D-053CC98D0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BB66B17-64C7-4274-9B70-731F255B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074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5F17868-0327-4562-8E56-9BE82F06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8D6D094-3F62-48FB-B6CD-F0D7718C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D61AD6D-7AE2-4018-9E6A-985AF6C5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0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5FB65C-DD68-4E5B-929D-A2AD8243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D97A61-D641-44A0-9612-9140E0C8A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80FDD3-8E53-40B5-AADA-216851393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4D5D1A-A837-4C62-BA4C-52A28389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E9EB7D-2D02-409A-AF2E-71405794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5C79D7-5D7A-4E66-A134-488FA86C0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051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C30FEF-1238-4E82-80A7-E1F68703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A6EB1F2-0FF3-4D7F-AE3C-4C0BB2204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AE9A357-0C80-490E-A2F6-E418F823B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6A75FC7-76DF-4A3A-8B2B-45779BBB7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81FDF6-D878-4F98-886F-5776B8DD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98CB49-34EC-4D74-A791-8A05B5D5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665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6BB0960-C3DC-487B-A6A5-A5375139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38FFC6-8200-4B6E-81FC-BE22B2872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96BD92-9354-4D7E-8FAE-9C3CC0B02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49ED2-2467-428B-B5E7-267818E83E59}" type="datetimeFigureOut">
              <a:rPr lang="en-US" smtClean="0"/>
              <a:pPr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25D01D-EF40-465D-ADB2-75AF58BCE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BBDEB6-5FEF-4EB2-8EB9-442425BEA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A430-5287-4877-87B9-4C5C61F15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010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A9E507-C235-CC46-B956-F4EE2686E966}"/>
              </a:ext>
            </a:extLst>
          </p:cNvPr>
          <p:cNvSpPr txBox="1"/>
          <p:nvPr/>
        </p:nvSpPr>
        <p:spPr>
          <a:xfrm>
            <a:off x="755759" y="3105834"/>
            <a:ext cx="1068048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AERC &amp; Human Capital Development Papers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8BEA975-30DC-9C4C-BE53-25D074B21680}"/>
              </a:ext>
            </a:extLst>
          </p:cNvPr>
          <p:cNvSpPr txBox="1"/>
          <p:nvPr/>
        </p:nvSpPr>
        <p:spPr>
          <a:xfrm>
            <a:off x="755759" y="4699778"/>
            <a:ext cx="3568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Date:  18 JULY 2023 </a:t>
            </a:r>
            <a:endParaRPr lang="en-US" sz="32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AE756E0-CF1C-5630-E33F-5B47456B7D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176" t="49541" r="18966" b="11824"/>
          <a:stretch/>
        </p:blipFill>
        <p:spPr>
          <a:xfrm>
            <a:off x="9742384" y="433653"/>
            <a:ext cx="1626630" cy="968930"/>
          </a:xfrm>
          <a:prstGeom prst="rect">
            <a:avLst/>
          </a:prstGeom>
        </p:spPr>
      </p:pic>
      <p:pic>
        <p:nvPicPr>
          <p:cNvPr id="25602" name="Picture 2" descr="Home - AERC">
            <a:extLst>
              <a:ext uri="{FF2B5EF4-FFF2-40B4-BE49-F238E27FC236}">
                <a16:creationId xmlns="" xmlns:a16="http://schemas.microsoft.com/office/drawing/2014/main" id="{4D9A967C-F673-F4DD-77A0-C7C20FAE7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110" y="448643"/>
            <a:ext cx="877495" cy="877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Bill &amp; Melinda Gates Foundation Logo - Bill And Melinda Gates Logo Vector,  HD Png Download , Transparent Png Image - PNGitem">
            <a:extLst>
              <a:ext uri="{FF2B5EF4-FFF2-40B4-BE49-F238E27FC236}">
                <a16:creationId xmlns="" xmlns:a16="http://schemas.microsoft.com/office/drawing/2014/main" id="{8C9FBEF9-F875-7E7D-4BCA-550E495D3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9781" b="89882" l="9651" r="91628">
                        <a14:foregroundMark x1="14186" y1="10455" x2="14186" y2="10455"/>
                        <a14:foregroundMark x1="20930" y1="18381" x2="20930" y2="18381"/>
                        <a14:foregroundMark x1="9767" y1="43508" x2="9767" y2="43508"/>
                        <a14:foregroundMark x1="27442" y1="15514" x2="27442" y2="15514"/>
                        <a14:foregroundMark x1="35814" y1="12985" x2="35814" y2="12985"/>
                        <a14:foregroundMark x1="50930" y1="10455" x2="50930" y2="10455"/>
                        <a14:foregroundMark x1="49070" y1="17538" x2="49070" y2="17538"/>
                        <a14:foregroundMark x1="59651" y1="34233" x2="59651" y2="34233"/>
                        <a14:foregroundMark x1="64419" y1="38111" x2="64419" y2="38111"/>
                        <a14:foregroundMark x1="78721" y1="37268" x2="78721" y2="37268"/>
                        <a14:foregroundMark x1="45349" y1="41821" x2="45349" y2="41821"/>
                        <a14:foregroundMark x1="36395" y1="38617" x2="36395" y2="38617"/>
                        <a14:foregroundMark x1="27907" y1="38954" x2="27907" y2="38954"/>
                        <a14:foregroundMark x1="39070" y1="58179" x2="39070" y2="58179"/>
                        <a14:foregroundMark x1="57674" y1="65767" x2="57674" y2="65767"/>
                        <a14:foregroundMark x1="64884" y1="69140" x2="64884" y2="69140"/>
                        <a14:foregroundMark x1="73256" y1="64587" x2="73256" y2="64587"/>
                        <a14:foregroundMark x1="81395" y1="61551" x2="81395" y2="61551"/>
                        <a14:foregroundMark x1="91628" y1="82462" x2="91628" y2="82462"/>
                        <a14:foregroundMark x1="84884" y1="83305" x2="84884" y2="83305"/>
                        <a14:foregroundMark x1="78488" y1="82462" x2="78488" y2="82462"/>
                        <a14:foregroundMark x1="73256" y1="83137" x2="73256" y2="83137"/>
                        <a14:foregroundMark x1="79302" y1="77572" x2="79302" y2="77572"/>
                        <a14:foregroundMark x1="64070" y1="78078" x2="64070" y2="78078"/>
                        <a14:foregroundMark x1="69419" y1="82293" x2="69419" y2="82293"/>
                        <a14:foregroundMark x1="53256" y1="83980" x2="53256" y2="83980"/>
                        <a14:foregroundMark x1="74302" y1="87015" x2="74302" y2="87015"/>
                        <a14:foregroundMark x1="78605" y1="87015" x2="78605" y2="87015"/>
                        <a14:foregroundMark x1="63140" y1="86678" x2="63140" y2="86678"/>
                        <a14:foregroundMark x1="55814" y1="87521" x2="55814" y2="87521"/>
                        <a14:foregroundMark x1="47791" y1="84823" x2="47791" y2="84823"/>
                        <a14:foregroundMark x1="48721" y1="87015" x2="48721" y2="87015"/>
                        <a14:foregroundMark x1="41860" y1="84486" x2="41860" y2="84486"/>
                        <a14:foregroundMark x1="34419" y1="81619" x2="34419" y2="816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476" y="448643"/>
            <a:ext cx="1271634" cy="8768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22758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CB15C9-0F2B-435E-92CB-7B94A3A7B5A2}"/>
              </a:ext>
            </a:extLst>
          </p:cNvPr>
          <p:cNvSpPr/>
          <p:nvPr/>
        </p:nvSpPr>
        <p:spPr>
          <a:xfrm>
            <a:off x="379465" y="6521613"/>
            <a:ext cx="4806509" cy="291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GB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National Bureau of Statistics; Chart: NESG Research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7CC4A5D2-1DFF-42F1-9F90-C1C110D0C6E0}"/>
              </a:ext>
            </a:extLst>
          </p:cNvPr>
          <p:cNvSpPr txBox="1"/>
          <p:nvPr/>
        </p:nvSpPr>
        <p:spPr>
          <a:xfrm>
            <a:off x="817817" y="1364776"/>
            <a:ext cx="10291461" cy="23083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000" b="1" dirty="0">
                <a:latin typeface="Open Sans" charset="0"/>
                <a:ea typeface="Open Sans" charset="0"/>
                <a:cs typeface="Open Sans" charset="0"/>
              </a:rPr>
              <a:t>Policy </a:t>
            </a:r>
            <a:r>
              <a:rPr lang="en-US" sz="3000" b="1" dirty="0" smtClean="0">
                <a:latin typeface="Open Sans" charset="0"/>
                <a:ea typeface="Open Sans" charset="0"/>
                <a:cs typeface="Open Sans" charset="0"/>
              </a:rPr>
              <a:t>Recommendations</a:t>
            </a: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*Greater investment in state capacity is required to delivery mass schooling</a:t>
            </a:r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Thus, the urgent to bolster state capacity.</a:t>
            </a:r>
          </a:p>
          <a:p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*Urgent need to integrate </a:t>
            </a:r>
            <a:r>
              <a:rPr lang="en-US" sz="20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koranic</a:t>
            </a:r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education into the conventional education.</a:t>
            </a: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The current pace of integration is too slow to counter the bias against formal education in the far north.</a:t>
            </a:r>
            <a:endParaRPr lang="en-US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E3478C9-F30F-FD7D-1C25-3B226DD99CF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7E82C5-253D-84EF-6862-B6F9B1553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4" name="Picture 2" descr="Home - AERC">
              <a:extLst>
                <a:ext uri="{FF2B5EF4-FFF2-40B4-BE49-F238E27FC236}">
                  <a16:creationId xmlns="" xmlns:a16="http://schemas.microsoft.com/office/drawing/2014/main" id="{F665DC21-079C-C147-9B01-268CF045F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57AADFD5-2B96-5D2A-47AB-833D509F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Google Shape;78;p1">
            <a:extLst>
              <a:ext uri="{FF2B5EF4-FFF2-40B4-BE49-F238E27FC236}">
                <a16:creationId xmlns="" xmlns:a16="http://schemas.microsoft.com/office/drawing/2014/main" id="{C995D8A4-27B2-7E13-9272-9F4A29B69188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Google Shape;79;p1">
            <a:extLst>
              <a:ext uri="{FF2B5EF4-FFF2-40B4-BE49-F238E27FC236}">
                <a16:creationId xmlns="" xmlns:a16="http://schemas.microsoft.com/office/drawing/2014/main" id="{57731ACB-72E9-E370-5412-6C166DE6B74A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1EC9D29-05B2-3335-E8E3-285B6408E54C}"/>
              </a:ext>
            </a:extLst>
          </p:cNvPr>
          <p:cNvGrpSpPr/>
          <p:nvPr/>
        </p:nvGrpSpPr>
        <p:grpSpPr>
          <a:xfrm>
            <a:off x="491337" y="595621"/>
            <a:ext cx="6291608" cy="369332"/>
            <a:chOff x="818468" y="2690336"/>
            <a:chExt cx="6291608" cy="369332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333D1DF8-7596-B739-85E7-88C1A182B064}"/>
                </a:ext>
              </a:extLst>
            </p:cNvPr>
            <p:cNvSpPr txBox="1"/>
            <p:nvPr/>
          </p:nvSpPr>
          <p:spPr>
            <a:xfrm>
              <a:off x="818468" y="2690336"/>
              <a:ext cx="55831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AERC &amp; Human Capital Development Papers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08926FF-17AD-D60D-6A6E-EB5CA1A30105}"/>
                </a:ext>
              </a:extLst>
            </p:cNvPr>
            <p:cNvCxnSpPr/>
            <p:nvPr/>
          </p:nvCxnSpPr>
          <p:spPr>
            <a:xfrm>
              <a:off x="6086718" y="2876605"/>
              <a:ext cx="1023358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67360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itchFamily="34" charset="0"/>
              </a:rPr>
              <a:t>ADEWOLE MUSILIU ADEOLU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>
                <a:latin typeface="Arial Black" pitchFamily="34" charset="0"/>
              </a:rPr>
              <a:t>DEPARTMENT OF ECONOMICS,</a:t>
            </a:r>
          </a:p>
          <a:p>
            <a:pPr algn="ctr">
              <a:buNone/>
            </a:pPr>
            <a:r>
              <a:rPr lang="en-US" sz="3600" dirty="0" smtClean="0">
                <a:latin typeface="Arial Black" pitchFamily="34" charset="0"/>
              </a:rPr>
              <a:t>FEDERAL UNIVERSITY OF TECHNOLOGY, AKURE,</a:t>
            </a:r>
            <a:endParaRPr lang="zh-CN" altLang="en-US" sz="36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Arial Black" pitchFamily="34" charset="0"/>
              </a:rPr>
              <a:t>ONDO STATE, NIGERIA.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A9E507-C235-CC46-B956-F4EE2686E966}"/>
              </a:ext>
            </a:extLst>
          </p:cNvPr>
          <p:cNvSpPr txBox="1"/>
          <p:nvPr/>
        </p:nvSpPr>
        <p:spPr>
          <a:xfrm>
            <a:off x="1286810" y="1684890"/>
            <a:ext cx="7964871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  <a:p>
            <a:endParaRPr lang="en-US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Findings</a:t>
            </a:r>
          </a:p>
          <a:p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2A61A105-16A2-2B78-4C3C-28A38797005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6AE756E0-CF1C-5630-E33F-5B47456B7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25602" name="Picture 2" descr="Home - AERC">
              <a:extLst>
                <a:ext uri="{FF2B5EF4-FFF2-40B4-BE49-F238E27FC236}">
                  <a16:creationId xmlns="" xmlns:a16="http://schemas.microsoft.com/office/drawing/2014/main" id="{4D9A967C-F673-F4DD-77A0-C7C20FAE73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4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8C9FBEF9-F875-7E7D-4BCA-550E495D37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" name="Google Shape;78;p1">
            <a:extLst>
              <a:ext uri="{FF2B5EF4-FFF2-40B4-BE49-F238E27FC236}">
                <a16:creationId xmlns="" xmlns:a16="http://schemas.microsoft.com/office/drawing/2014/main" id="{DA2E23FE-8468-E7B0-5B71-85CB60D915F0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Google Shape;79;p1">
            <a:extLst>
              <a:ext uri="{FF2B5EF4-FFF2-40B4-BE49-F238E27FC236}">
                <a16:creationId xmlns="" xmlns:a16="http://schemas.microsoft.com/office/drawing/2014/main" id="{2A1D56ED-7C5C-81E4-DD0C-A954C8B43A2F}"/>
              </a:ext>
            </a:extLst>
          </p:cNvPr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E74EC2E7-7B0B-ED4E-FAB5-290F0CFC5D7B}"/>
              </a:ext>
            </a:extLst>
          </p:cNvPr>
          <p:cNvGrpSpPr/>
          <p:nvPr/>
        </p:nvGrpSpPr>
        <p:grpSpPr>
          <a:xfrm>
            <a:off x="491337" y="595621"/>
            <a:ext cx="6291608" cy="369332"/>
            <a:chOff x="818468" y="2690336"/>
            <a:chExt cx="6291608" cy="3693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50AF19AC-8A61-7BE0-1E43-C74BD4DBE7D4}"/>
                </a:ext>
              </a:extLst>
            </p:cNvPr>
            <p:cNvSpPr txBox="1"/>
            <p:nvPr/>
          </p:nvSpPr>
          <p:spPr>
            <a:xfrm>
              <a:off x="818468" y="2690336"/>
              <a:ext cx="55831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AERC &amp; Human Capital Development Papers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6381C355-D491-DA73-C831-97061D12E8EE}"/>
                </a:ext>
              </a:extLst>
            </p:cNvPr>
            <p:cNvCxnSpPr/>
            <p:nvPr/>
          </p:nvCxnSpPr>
          <p:spPr>
            <a:xfrm>
              <a:off x="6086718" y="2876605"/>
              <a:ext cx="1023358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B9E17D6E-DDE6-E9B3-0589-FBC78A748560}"/>
              </a:ext>
            </a:extLst>
          </p:cNvPr>
          <p:cNvGrpSpPr/>
          <p:nvPr/>
        </p:nvGrpSpPr>
        <p:grpSpPr>
          <a:xfrm>
            <a:off x="1398530" y="1604262"/>
            <a:ext cx="2436284" cy="400110"/>
            <a:chOff x="848263" y="1761540"/>
            <a:chExt cx="2436284" cy="400110"/>
          </a:xfrm>
        </p:grpSpPr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526378F3-242D-BF5B-DD39-211B886CFFC9}"/>
                </a:ext>
              </a:extLst>
            </p:cNvPr>
            <p:cNvSpPr txBox="1"/>
            <p:nvPr/>
          </p:nvSpPr>
          <p:spPr>
            <a:xfrm>
              <a:off x="1161515" y="1761540"/>
              <a:ext cx="212303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Content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26706D83-815D-A4C4-08F4-59C47E5B81E0}"/>
                </a:ext>
              </a:extLst>
            </p:cNvPr>
            <p:cNvCxnSpPr>
              <a:cxnSpLocks/>
            </p:cNvCxnSpPr>
            <p:nvPr/>
          </p:nvCxnSpPr>
          <p:spPr>
            <a:xfrm>
              <a:off x="848263" y="1961595"/>
              <a:ext cx="326075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297D2E22-FFCA-3C69-B840-9C6FF1E3B00A}"/>
                </a:ext>
              </a:extLst>
            </p:cNvPr>
            <p:cNvCxnSpPr>
              <a:cxnSpLocks/>
            </p:cNvCxnSpPr>
            <p:nvPr/>
          </p:nvCxnSpPr>
          <p:spPr>
            <a:xfrm>
              <a:off x="2341915" y="1961595"/>
              <a:ext cx="326075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94431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CB15C9-0F2B-435E-92CB-7B94A3A7B5A2}"/>
              </a:ext>
            </a:extLst>
          </p:cNvPr>
          <p:cNvSpPr/>
          <p:nvPr/>
        </p:nvSpPr>
        <p:spPr>
          <a:xfrm>
            <a:off x="379465" y="6521613"/>
            <a:ext cx="4806509" cy="291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GB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National Bureau of Statistics; Chart: NESG Research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="" xmlns:a16="http://schemas.microsoft.com/office/drawing/2014/main" id="{1D961096-A50E-4BAA-A260-6F3F05558996}"/>
              </a:ext>
            </a:extLst>
          </p:cNvPr>
          <p:cNvSpPr/>
          <p:nvPr/>
        </p:nvSpPr>
        <p:spPr>
          <a:xfrm>
            <a:off x="711201" y="2849021"/>
            <a:ext cx="10361822" cy="1381398"/>
          </a:xfrm>
          <a:custGeom>
            <a:avLst/>
            <a:gdLst/>
            <a:ahLst/>
            <a:cxnLst/>
            <a:rect l="l" t="t" r="r" b="b"/>
            <a:pathLst>
              <a:path w="2993618" h="907639">
                <a:moveTo>
                  <a:pt x="2869158" y="907639"/>
                </a:moveTo>
                <a:lnTo>
                  <a:pt x="124460" y="907639"/>
                </a:lnTo>
                <a:cubicBezTo>
                  <a:pt x="55880" y="907639"/>
                  <a:pt x="0" y="851759"/>
                  <a:pt x="0" y="783179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869158" y="0"/>
                </a:lnTo>
                <a:cubicBezTo>
                  <a:pt x="2937739" y="0"/>
                  <a:pt x="2993618" y="55880"/>
                  <a:pt x="2993618" y="124460"/>
                </a:cubicBezTo>
                <a:lnTo>
                  <a:pt x="2993618" y="783179"/>
                </a:lnTo>
                <a:cubicBezTo>
                  <a:pt x="2993618" y="851759"/>
                  <a:pt x="2937739" y="907639"/>
                  <a:pt x="2869158" y="907639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7CC4A5D2-1DFF-42F1-9F90-C1C110D0C6E0}"/>
              </a:ext>
            </a:extLst>
          </p:cNvPr>
          <p:cNvSpPr txBox="1"/>
          <p:nvPr/>
        </p:nvSpPr>
        <p:spPr>
          <a:xfrm>
            <a:off x="1281081" y="3247736"/>
            <a:ext cx="9883539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200" b="1" dirty="0" smtClean="0"/>
              <a:t>PRECOLONIAL CENTRALIZATION, KORANIC EDUCATION AND SCHOOL PARTICIPATION IN NIGERIA</a:t>
            </a:r>
            <a:endParaRPr lang="en-US" sz="3000" b="1" dirty="0">
              <a:solidFill>
                <a:prstClr val="white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E3478C9-F30F-FD7D-1C25-3B226DD99CF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7E82C5-253D-84EF-6862-B6F9B1553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4" name="Picture 2" descr="Home - AERC">
              <a:extLst>
                <a:ext uri="{FF2B5EF4-FFF2-40B4-BE49-F238E27FC236}">
                  <a16:creationId xmlns="" xmlns:a16="http://schemas.microsoft.com/office/drawing/2014/main" id="{F665DC21-079C-C147-9B01-268CF045F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57AADFD5-2B96-5D2A-47AB-833D509F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Google Shape;78;p1">
            <a:extLst>
              <a:ext uri="{FF2B5EF4-FFF2-40B4-BE49-F238E27FC236}">
                <a16:creationId xmlns="" xmlns:a16="http://schemas.microsoft.com/office/drawing/2014/main" id="{C995D8A4-27B2-7E13-9272-9F4A29B69188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Google Shape;79;p1">
            <a:extLst>
              <a:ext uri="{FF2B5EF4-FFF2-40B4-BE49-F238E27FC236}">
                <a16:creationId xmlns="" xmlns:a16="http://schemas.microsoft.com/office/drawing/2014/main" id="{57731ACB-72E9-E370-5412-6C166DE6B74A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1EC9D29-05B2-3335-E8E3-285B6408E54C}"/>
              </a:ext>
            </a:extLst>
          </p:cNvPr>
          <p:cNvGrpSpPr/>
          <p:nvPr/>
        </p:nvGrpSpPr>
        <p:grpSpPr>
          <a:xfrm>
            <a:off x="491337" y="595621"/>
            <a:ext cx="6291608" cy="369332"/>
            <a:chOff x="818468" y="2690336"/>
            <a:chExt cx="6291608" cy="369332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333D1DF8-7596-B739-85E7-88C1A182B064}"/>
                </a:ext>
              </a:extLst>
            </p:cNvPr>
            <p:cNvSpPr txBox="1"/>
            <p:nvPr/>
          </p:nvSpPr>
          <p:spPr>
            <a:xfrm>
              <a:off x="818468" y="2690336"/>
              <a:ext cx="55831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AERC &amp; Human Capital Development Papers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08926FF-17AD-D60D-6A6E-EB5CA1A30105}"/>
                </a:ext>
              </a:extLst>
            </p:cNvPr>
            <p:cNvCxnSpPr/>
            <p:nvPr/>
          </p:nvCxnSpPr>
          <p:spPr>
            <a:xfrm>
              <a:off x="6086718" y="2876605"/>
              <a:ext cx="1023358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91307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CB15C9-0F2B-435E-92CB-7B94A3A7B5A2}"/>
              </a:ext>
            </a:extLst>
          </p:cNvPr>
          <p:cNvSpPr/>
          <p:nvPr/>
        </p:nvSpPr>
        <p:spPr>
          <a:xfrm>
            <a:off x="379465" y="6521613"/>
            <a:ext cx="4806509" cy="291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GB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National Bureau of Statistics; Chart: NESG Research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7CC4A5D2-1DFF-42F1-9F90-C1C110D0C6E0}"/>
              </a:ext>
            </a:extLst>
          </p:cNvPr>
          <p:cNvSpPr txBox="1"/>
          <p:nvPr/>
        </p:nvSpPr>
        <p:spPr>
          <a:xfrm>
            <a:off x="711201" y="1393051"/>
            <a:ext cx="9883539" cy="40010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000" b="1" dirty="0" smtClean="0">
                <a:latin typeface="Open Sans" charset="0"/>
                <a:ea typeface="Open Sans" charset="0"/>
                <a:cs typeface="Open Sans" charset="0"/>
              </a:rPr>
              <a:t>Introduction</a:t>
            </a:r>
            <a:endParaRPr lang="en-US" sz="3200" dirty="0" smtClean="0"/>
          </a:p>
          <a:p>
            <a:r>
              <a:rPr lang="en-US" sz="3200" b="1" dirty="0" smtClean="0">
                <a:latin typeface="Gill Sans MT Condensed" pitchFamily="34" charset="0"/>
              </a:rPr>
              <a:t>*</a:t>
            </a:r>
            <a:r>
              <a:rPr lang="en-US" sz="2800" b="1" dirty="0" smtClean="0">
                <a:latin typeface="Gill Sans MT Condensed" pitchFamily="34" charset="0"/>
              </a:rPr>
              <a:t>The evidences point to significant and positive relationship between historical ethnic group exposed to centralized and current development outcomes </a:t>
            </a:r>
          </a:p>
          <a:p>
            <a:r>
              <a:rPr lang="en-US" sz="2800" b="1" dirty="0" smtClean="0">
                <a:latin typeface="Gill Sans MT Condensed" pitchFamily="34" charset="0"/>
              </a:rPr>
              <a:t>*These Studies </a:t>
            </a:r>
            <a:r>
              <a:rPr lang="en-US" sz="2800" b="1" dirty="0" smtClean="0">
                <a:latin typeface="Gill Sans MT Condensed" pitchFamily="34" charset="0"/>
              </a:rPr>
              <a:t>indicate </a:t>
            </a:r>
            <a:r>
              <a:rPr lang="en-US" sz="2800" b="1" dirty="0" smtClean="0">
                <a:latin typeface="Gill Sans MT Condensed" pitchFamily="34" charset="0"/>
              </a:rPr>
              <a:t>districts once highly centralized</a:t>
            </a:r>
            <a:r>
              <a:rPr lang="en-US" sz="2800" b="1" dirty="0" smtClean="0">
                <a:latin typeface="Gill Sans MT Condensed" pitchFamily="34" charset="0"/>
              </a:rPr>
              <a:t> </a:t>
            </a:r>
            <a:r>
              <a:rPr lang="en-US" sz="2800" b="1" dirty="0" smtClean="0">
                <a:latin typeface="Gill Sans MT Condensed" pitchFamily="34" charset="0"/>
              </a:rPr>
              <a:t>areas should be more inclined to participate in activities that promote economic development. </a:t>
            </a:r>
          </a:p>
          <a:p>
            <a:r>
              <a:rPr lang="en-US" sz="2800" dirty="0" smtClean="0">
                <a:latin typeface="Gill Sans MT Condensed" pitchFamily="34" charset="0"/>
              </a:rPr>
              <a:t>*</a:t>
            </a:r>
            <a:r>
              <a:rPr lang="en-US" sz="2800" b="1" dirty="0" smtClean="0">
                <a:latin typeface="Gill Sans MT Condensed" pitchFamily="34" charset="0"/>
              </a:rPr>
              <a:t>Howeve</a:t>
            </a:r>
            <a:r>
              <a:rPr lang="en-US" sz="2800" dirty="0" smtClean="0">
                <a:latin typeface="Gill Sans MT Condensed" pitchFamily="34" charset="0"/>
              </a:rPr>
              <a:t>r, </a:t>
            </a:r>
            <a:r>
              <a:rPr lang="en-US" sz="2800" b="1" dirty="0" smtClean="0">
                <a:latin typeface="Gill Sans MT Condensed" pitchFamily="34" charset="0"/>
              </a:rPr>
              <a:t>empirical data indicate regions North-West and North-East that grew under highly centralized states are poorer today than the Ibo ethnic group of the South-East and South-South that grew under a weaker state structure.</a:t>
            </a:r>
          </a:p>
          <a:p>
            <a:r>
              <a:rPr lang="en-US" sz="3000" b="1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US" sz="3000" b="1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E3478C9-F30F-FD7D-1C25-3B226DD99CF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7E82C5-253D-84EF-6862-B6F9B1553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4" name="Picture 2" descr="Home - AERC">
              <a:extLst>
                <a:ext uri="{FF2B5EF4-FFF2-40B4-BE49-F238E27FC236}">
                  <a16:creationId xmlns="" xmlns:a16="http://schemas.microsoft.com/office/drawing/2014/main" id="{F665DC21-079C-C147-9B01-268CF045F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57AADFD5-2B96-5D2A-47AB-833D509F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Google Shape;78;p1">
            <a:extLst>
              <a:ext uri="{FF2B5EF4-FFF2-40B4-BE49-F238E27FC236}">
                <a16:creationId xmlns="" xmlns:a16="http://schemas.microsoft.com/office/drawing/2014/main" id="{C995D8A4-27B2-7E13-9272-9F4A29B69188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Google Shape;79;p1">
            <a:extLst>
              <a:ext uri="{FF2B5EF4-FFF2-40B4-BE49-F238E27FC236}">
                <a16:creationId xmlns="" xmlns:a16="http://schemas.microsoft.com/office/drawing/2014/main" id="{57731ACB-72E9-E370-5412-6C166DE6B74A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16">
            <a:extLst>
              <a:ext uri="{FF2B5EF4-FFF2-40B4-BE49-F238E27FC236}">
                <a16:creationId xmlns="" xmlns:a16="http://schemas.microsoft.com/office/drawing/2014/main" id="{11EC9D29-05B2-3335-E8E3-285B6408E54C}"/>
              </a:ext>
            </a:extLst>
          </p:cNvPr>
          <p:cNvGrpSpPr/>
          <p:nvPr/>
        </p:nvGrpSpPr>
        <p:grpSpPr>
          <a:xfrm>
            <a:off x="491337" y="595621"/>
            <a:ext cx="6291608" cy="369332"/>
            <a:chOff x="818468" y="2690336"/>
            <a:chExt cx="6291608" cy="369332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333D1DF8-7596-B739-85E7-88C1A182B064}"/>
                </a:ext>
              </a:extLst>
            </p:cNvPr>
            <p:cNvSpPr txBox="1"/>
            <p:nvPr/>
          </p:nvSpPr>
          <p:spPr>
            <a:xfrm>
              <a:off x="818468" y="2690336"/>
              <a:ext cx="55831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AERC &amp; Human Capital Development Papers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08926FF-17AD-D60D-6A6E-EB5CA1A30105}"/>
                </a:ext>
              </a:extLst>
            </p:cNvPr>
            <p:cNvCxnSpPr/>
            <p:nvPr/>
          </p:nvCxnSpPr>
          <p:spPr>
            <a:xfrm>
              <a:off x="6086718" y="2876605"/>
              <a:ext cx="1023358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38824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CB15C9-0F2B-435E-92CB-7B94A3A7B5A2}"/>
              </a:ext>
            </a:extLst>
          </p:cNvPr>
          <p:cNvSpPr/>
          <p:nvPr/>
        </p:nvSpPr>
        <p:spPr>
          <a:xfrm>
            <a:off x="379465" y="6521613"/>
            <a:ext cx="4806509" cy="291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GB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National Bureau of Statistics; Chart: NESG Research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7CC4A5D2-1DFF-42F1-9F90-C1C110D0C6E0}"/>
              </a:ext>
            </a:extLst>
          </p:cNvPr>
          <p:cNvSpPr txBox="1"/>
          <p:nvPr/>
        </p:nvSpPr>
        <p:spPr>
          <a:xfrm>
            <a:off x="711201" y="1393051"/>
            <a:ext cx="9883539" cy="34778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800" b="1" dirty="0" smtClean="0">
                <a:latin typeface="Gill Sans MT Condensed" pitchFamily="34" charset="0"/>
                <a:ea typeface="Open Sans" charset="0"/>
                <a:cs typeface="Open Sans" charset="0"/>
              </a:rPr>
              <a:t>Introduction: Research Questions</a:t>
            </a:r>
          </a:p>
          <a:p>
            <a:r>
              <a:rPr lang="en-US" sz="2800" b="1" dirty="0" smtClean="0">
                <a:latin typeface="Gill Sans MT Condensed" pitchFamily="34" charset="0"/>
                <a:ea typeface="Open Sans" charset="0"/>
                <a:cs typeface="Open Sans" charset="0"/>
              </a:rPr>
              <a:t>*</a:t>
            </a:r>
            <a:r>
              <a:rPr lang="en-US" sz="2800" b="1" dirty="0" smtClean="0">
                <a:latin typeface="Gill Sans MT Condensed" pitchFamily="34" charset="0"/>
              </a:rPr>
              <a:t>What is the relationship between </a:t>
            </a:r>
            <a:r>
              <a:rPr lang="en-US" sz="2800" b="1" dirty="0" err="1" smtClean="0">
                <a:latin typeface="Gill Sans MT Condensed" pitchFamily="34" charset="0"/>
              </a:rPr>
              <a:t>precolonial</a:t>
            </a:r>
            <a:r>
              <a:rPr lang="en-US" sz="2800" b="1" dirty="0" smtClean="0">
                <a:latin typeface="Gill Sans MT Condensed" pitchFamily="34" charset="0"/>
              </a:rPr>
              <a:t> state centralization and School </a:t>
            </a:r>
            <a:r>
              <a:rPr lang="en-US" sz="2800" b="1" dirty="0" smtClean="0">
                <a:latin typeface="Gill Sans MT Condensed" pitchFamily="34" charset="0"/>
              </a:rPr>
              <a:t>Enrolment </a:t>
            </a:r>
            <a:r>
              <a:rPr lang="en-US" sz="2800" b="1" dirty="0" smtClean="0">
                <a:latin typeface="Gill Sans MT Condensed" pitchFamily="34" charset="0"/>
              </a:rPr>
              <a:t>Rates for UPE and UPE cohorts? </a:t>
            </a:r>
          </a:p>
          <a:p>
            <a:r>
              <a:rPr lang="en-US" sz="2800" b="1" dirty="0" smtClean="0">
                <a:latin typeface="Gill Sans MT Condensed" pitchFamily="34" charset="0"/>
              </a:rPr>
              <a:t>*Why is School enrolment strong for regions (South West and Edo/Delta) </a:t>
            </a:r>
            <a:r>
              <a:rPr lang="en-US" sz="2800" b="1" dirty="0" smtClean="0">
                <a:latin typeface="Gill Sans MT Condensed" pitchFamily="34" charset="0"/>
              </a:rPr>
              <a:t>and </a:t>
            </a:r>
            <a:r>
              <a:rPr lang="en-US" sz="2800" b="1" dirty="0" smtClean="0">
                <a:latin typeface="Gill Sans MT Condensed" pitchFamily="34" charset="0"/>
              </a:rPr>
              <a:t>weaker for others (North-West &amp; North-East) though once under </a:t>
            </a:r>
            <a:r>
              <a:rPr lang="en-US" sz="2800" b="1" dirty="0" err="1" smtClean="0">
                <a:latin typeface="Gill Sans MT Condensed" pitchFamily="34" charset="0"/>
              </a:rPr>
              <a:t>precolonial</a:t>
            </a:r>
            <a:r>
              <a:rPr lang="en-US" sz="2800" b="1" dirty="0" smtClean="0">
                <a:latin typeface="Gill Sans MT Condensed" pitchFamily="34" charset="0"/>
              </a:rPr>
              <a:t> stateless rule?</a:t>
            </a:r>
          </a:p>
          <a:p>
            <a:r>
              <a:rPr lang="en-US" sz="2800" b="1" dirty="0" smtClean="0">
                <a:latin typeface="Gill Sans MT Condensed" pitchFamily="34" charset="0"/>
              </a:rPr>
              <a:t>*Could historical exposure to certain kind of religious experience play a big role in explaining the reversal? </a:t>
            </a:r>
          </a:p>
          <a:p>
            <a:r>
              <a:rPr lang="en-US" sz="3000" b="1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US" sz="3000" b="1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E3478C9-F30F-FD7D-1C25-3B226DD99CF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7E82C5-253D-84EF-6862-B6F9B1553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4" name="Picture 2" descr="Home - AERC">
              <a:extLst>
                <a:ext uri="{FF2B5EF4-FFF2-40B4-BE49-F238E27FC236}">
                  <a16:creationId xmlns="" xmlns:a16="http://schemas.microsoft.com/office/drawing/2014/main" id="{F665DC21-079C-C147-9B01-268CF045F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57AADFD5-2B96-5D2A-47AB-833D509F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Google Shape;78;p1">
            <a:extLst>
              <a:ext uri="{FF2B5EF4-FFF2-40B4-BE49-F238E27FC236}">
                <a16:creationId xmlns="" xmlns:a16="http://schemas.microsoft.com/office/drawing/2014/main" id="{C995D8A4-27B2-7E13-9272-9F4A29B69188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Google Shape;79;p1">
            <a:extLst>
              <a:ext uri="{FF2B5EF4-FFF2-40B4-BE49-F238E27FC236}">
                <a16:creationId xmlns="" xmlns:a16="http://schemas.microsoft.com/office/drawing/2014/main" id="{57731ACB-72E9-E370-5412-6C166DE6B74A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16">
            <a:extLst>
              <a:ext uri="{FF2B5EF4-FFF2-40B4-BE49-F238E27FC236}">
                <a16:creationId xmlns="" xmlns:a16="http://schemas.microsoft.com/office/drawing/2014/main" id="{11EC9D29-05B2-3335-E8E3-285B6408E54C}"/>
              </a:ext>
            </a:extLst>
          </p:cNvPr>
          <p:cNvGrpSpPr/>
          <p:nvPr/>
        </p:nvGrpSpPr>
        <p:grpSpPr>
          <a:xfrm>
            <a:off x="491337" y="595621"/>
            <a:ext cx="6291608" cy="369332"/>
            <a:chOff x="818468" y="2690336"/>
            <a:chExt cx="6291608" cy="369332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333D1DF8-7596-B739-85E7-88C1A182B064}"/>
                </a:ext>
              </a:extLst>
            </p:cNvPr>
            <p:cNvSpPr txBox="1"/>
            <p:nvPr/>
          </p:nvSpPr>
          <p:spPr>
            <a:xfrm>
              <a:off x="818468" y="2690336"/>
              <a:ext cx="55831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AERC &amp; Human Capital Development Papers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08926FF-17AD-D60D-6A6E-EB5CA1A30105}"/>
                </a:ext>
              </a:extLst>
            </p:cNvPr>
            <p:cNvCxnSpPr/>
            <p:nvPr/>
          </p:nvCxnSpPr>
          <p:spPr>
            <a:xfrm>
              <a:off x="6086718" y="2876605"/>
              <a:ext cx="1023358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3882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CB15C9-0F2B-435E-92CB-7B94A3A7B5A2}"/>
              </a:ext>
            </a:extLst>
          </p:cNvPr>
          <p:cNvSpPr/>
          <p:nvPr/>
        </p:nvSpPr>
        <p:spPr>
          <a:xfrm>
            <a:off x="379465" y="6521613"/>
            <a:ext cx="4806509" cy="291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GB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National Bureau of Statistics; Chart: NESG Research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7CC4A5D2-1DFF-42F1-9F90-C1C110D0C6E0}"/>
              </a:ext>
            </a:extLst>
          </p:cNvPr>
          <p:cNvSpPr txBox="1"/>
          <p:nvPr/>
        </p:nvSpPr>
        <p:spPr>
          <a:xfrm>
            <a:off x="711201" y="1393051"/>
            <a:ext cx="9883539" cy="49552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Methodology</a:t>
            </a: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Econometric Strategy </a:t>
            </a: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*This study takes advantage of the fact that current districts of contemporary Nigeria were once under pre-colonial political systems with varying degree of political centralization and investment in </a:t>
            </a:r>
            <a:r>
              <a:rPr lang="en-US" sz="20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Koranic</a:t>
            </a:r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education. </a:t>
            </a:r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*Use OLS to estimate model. </a:t>
            </a:r>
          </a:p>
          <a:p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*Controls for historical and contemporary variables</a:t>
            </a:r>
          </a:p>
          <a:p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*Check for the possibility of sample selection bias</a:t>
            </a:r>
          </a:p>
          <a:p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*Conducted formal tests for omitted variables</a:t>
            </a:r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3200" b="1" dirty="0" smtClean="0"/>
          </a:p>
          <a:p>
            <a:r>
              <a:rPr lang="en-US" sz="3000" b="1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US" sz="3000" b="1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E3478C9-F30F-FD7D-1C25-3B226DD99CF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7E82C5-253D-84EF-6862-B6F9B1553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4" name="Picture 2" descr="Home - AERC">
              <a:extLst>
                <a:ext uri="{FF2B5EF4-FFF2-40B4-BE49-F238E27FC236}">
                  <a16:creationId xmlns="" xmlns:a16="http://schemas.microsoft.com/office/drawing/2014/main" id="{F665DC21-079C-C147-9B01-268CF045F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57AADFD5-2B96-5D2A-47AB-833D509F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Google Shape;78;p1">
            <a:extLst>
              <a:ext uri="{FF2B5EF4-FFF2-40B4-BE49-F238E27FC236}">
                <a16:creationId xmlns="" xmlns:a16="http://schemas.microsoft.com/office/drawing/2014/main" id="{C995D8A4-27B2-7E13-9272-9F4A29B69188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Google Shape;79;p1">
            <a:extLst>
              <a:ext uri="{FF2B5EF4-FFF2-40B4-BE49-F238E27FC236}">
                <a16:creationId xmlns="" xmlns:a16="http://schemas.microsoft.com/office/drawing/2014/main" id="{57731ACB-72E9-E370-5412-6C166DE6B74A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16">
            <a:extLst>
              <a:ext uri="{FF2B5EF4-FFF2-40B4-BE49-F238E27FC236}">
                <a16:creationId xmlns="" xmlns:a16="http://schemas.microsoft.com/office/drawing/2014/main" id="{11EC9D29-05B2-3335-E8E3-285B6408E54C}"/>
              </a:ext>
            </a:extLst>
          </p:cNvPr>
          <p:cNvGrpSpPr/>
          <p:nvPr/>
        </p:nvGrpSpPr>
        <p:grpSpPr>
          <a:xfrm>
            <a:off x="491337" y="595621"/>
            <a:ext cx="6291608" cy="369332"/>
            <a:chOff x="818468" y="2690336"/>
            <a:chExt cx="6291608" cy="369332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333D1DF8-7596-B739-85E7-88C1A182B064}"/>
                </a:ext>
              </a:extLst>
            </p:cNvPr>
            <p:cNvSpPr txBox="1"/>
            <p:nvPr/>
          </p:nvSpPr>
          <p:spPr>
            <a:xfrm>
              <a:off x="818468" y="2690336"/>
              <a:ext cx="55831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AERC &amp; Human Capital Development Papers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08926FF-17AD-D60D-6A6E-EB5CA1A30105}"/>
                </a:ext>
              </a:extLst>
            </p:cNvPr>
            <p:cNvCxnSpPr/>
            <p:nvPr/>
          </p:nvCxnSpPr>
          <p:spPr>
            <a:xfrm>
              <a:off x="6086718" y="2876605"/>
              <a:ext cx="1023358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3882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CB15C9-0F2B-435E-92CB-7B94A3A7B5A2}"/>
              </a:ext>
            </a:extLst>
          </p:cNvPr>
          <p:cNvSpPr/>
          <p:nvPr/>
        </p:nvSpPr>
        <p:spPr>
          <a:xfrm>
            <a:off x="379465" y="6521613"/>
            <a:ext cx="4806509" cy="291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GB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National Bureau of Statistics; Chart: NESG Research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7CC4A5D2-1DFF-42F1-9F90-C1C110D0C6E0}"/>
              </a:ext>
            </a:extLst>
          </p:cNvPr>
          <p:cNvSpPr txBox="1"/>
          <p:nvPr/>
        </p:nvSpPr>
        <p:spPr>
          <a:xfrm>
            <a:off x="817817" y="1473959"/>
            <a:ext cx="9759198" cy="27084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000" b="1" dirty="0" smtClean="0">
                <a:latin typeface="Open Sans" charset="0"/>
                <a:ea typeface="Open Sans" charset="0"/>
                <a:cs typeface="Open Sans" charset="0"/>
              </a:rPr>
              <a:t>Methodology</a:t>
            </a:r>
          </a:p>
          <a:p>
            <a:r>
              <a:rPr lang="en-US" sz="2800" b="1" dirty="0" smtClean="0"/>
              <a:t>Econometric Strategy</a:t>
            </a:r>
          </a:p>
          <a:p>
            <a:r>
              <a:rPr lang="en-US" sz="2800" b="1" dirty="0" smtClean="0"/>
              <a:t> </a:t>
            </a:r>
          </a:p>
          <a:p>
            <a:endParaRPr lang="en-US" sz="3000" b="1" dirty="0" smtClean="0">
              <a:latin typeface="Open Sans" charset="0"/>
              <a:ea typeface="Open Sans" charset="0"/>
              <a:cs typeface="Open Sans" charset="0"/>
            </a:endParaRPr>
          </a:p>
          <a:p>
            <a:endParaRPr lang="en-US" sz="3000" b="1" dirty="0" smtClean="0">
              <a:latin typeface="Open Sans" charset="0"/>
              <a:ea typeface="Open Sans" charset="0"/>
              <a:cs typeface="Open Sans" charset="0"/>
            </a:endParaRPr>
          </a:p>
          <a:p>
            <a:endParaRPr lang="en-US" sz="3000" b="1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E3478C9-F30F-FD7D-1C25-3B226DD99CF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7E82C5-253D-84EF-6862-B6F9B1553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4" name="Picture 2" descr="Home - AERC">
              <a:extLst>
                <a:ext uri="{FF2B5EF4-FFF2-40B4-BE49-F238E27FC236}">
                  <a16:creationId xmlns="" xmlns:a16="http://schemas.microsoft.com/office/drawing/2014/main" id="{F665DC21-079C-C147-9B01-268CF045F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57AADFD5-2B96-5D2A-47AB-833D509F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Google Shape;78;p1">
            <a:extLst>
              <a:ext uri="{FF2B5EF4-FFF2-40B4-BE49-F238E27FC236}">
                <a16:creationId xmlns="" xmlns:a16="http://schemas.microsoft.com/office/drawing/2014/main" id="{C995D8A4-27B2-7E13-9272-9F4A29B69188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Google Shape;79;p1">
            <a:extLst>
              <a:ext uri="{FF2B5EF4-FFF2-40B4-BE49-F238E27FC236}">
                <a16:creationId xmlns="" xmlns:a16="http://schemas.microsoft.com/office/drawing/2014/main" id="{57731ACB-72E9-E370-5412-6C166DE6B74A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1EC9D29-05B2-3335-E8E3-285B6408E54C}"/>
              </a:ext>
            </a:extLst>
          </p:cNvPr>
          <p:cNvGrpSpPr/>
          <p:nvPr/>
        </p:nvGrpSpPr>
        <p:grpSpPr>
          <a:xfrm>
            <a:off x="491337" y="595621"/>
            <a:ext cx="6291608" cy="369332"/>
            <a:chOff x="818468" y="2690336"/>
            <a:chExt cx="6291608" cy="369332"/>
          </a:xfrm>
        </p:grpSpPr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333D1DF8-7596-B739-85E7-88C1A182B064}"/>
                </a:ext>
              </a:extLst>
            </p:cNvPr>
            <p:cNvSpPr txBox="1"/>
            <p:nvPr/>
          </p:nvSpPr>
          <p:spPr>
            <a:xfrm>
              <a:off x="818468" y="2690336"/>
              <a:ext cx="55831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AERC &amp; Human Capital Development Papers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08926FF-17AD-D60D-6A6E-EB5CA1A30105}"/>
                </a:ext>
              </a:extLst>
            </p:cNvPr>
            <p:cNvCxnSpPr/>
            <p:nvPr/>
          </p:nvCxnSpPr>
          <p:spPr>
            <a:xfrm>
              <a:off x="6086718" y="2876605"/>
              <a:ext cx="1023358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968991" y="2374709"/>
            <a:ext cx="81750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*</a:t>
            </a:r>
            <a:r>
              <a:rPr lang="en-US" sz="2800" b="1" dirty="0" smtClean="0">
                <a:latin typeface="Gill Sans MT Condensed" pitchFamily="34" charset="0"/>
              </a:rPr>
              <a:t>This offers a good setting to test whether evidence of persistence or reversal or both hold in the Nigerian context. </a:t>
            </a:r>
          </a:p>
          <a:p>
            <a:r>
              <a:rPr lang="en-US" sz="2800" b="1" dirty="0" smtClean="0">
                <a:latin typeface="Gill Sans MT Condensed" pitchFamily="34" charset="0"/>
              </a:rPr>
              <a:t>Empirical Model </a:t>
            </a:r>
          </a:p>
          <a:p>
            <a:r>
              <a:rPr lang="en-US" sz="2800" b="1" dirty="0" smtClean="0">
                <a:latin typeface="Gill Sans MT Condensed" pitchFamily="34" charset="0"/>
              </a:rPr>
              <a:t>*To determine the separate or interactive effects of state centralization and </a:t>
            </a:r>
            <a:r>
              <a:rPr lang="en-US" sz="2800" b="1" dirty="0" err="1" smtClean="0">
                <a:latin typeface="Gill Sans MT Condensed" pitchFamily="34" charset="0"/>
              </a:rPr>
              <a:t>Koranic</a:t>
            </a:r>
            <a:r>
              <a:rPr lang="en-US" sz="2800" b="1" dirty="0" smtClean="0">
                <a:latin typeface="Gill Sans MT Condensed" pitchFamily="34" charset="0"/>
              </a:rPr>
              <a:t> Education on school enrollments of UPE and UBE cohorts incorporating into our specification public goods mentioned in </a:t>
            </a:r>
            <a:r>
              <a:rPr lang="en-US" sz="2800" b="1" dirty="0" err="1" smtClean="0">
                <a:latin typeface="Gill Sans MT Condensed" pitchFamily="34" charset="0"/>
              </a:rPr>
              <a:t>Archibong</a:t>
            </a:r>
            <a:r>
              <a:rPr lang="en-US" sz="2800" b="1" dirty="0" smtClean="0">
                <a:latin typeface="Gill Sans MT Condensed" pitchFamily="34" charset="0"/>
              </a:rPr>
              <a:t> (2019) could be playing a part in the explaining of the observed school outcomes. </a:t>
            </a:r>
          </a:p>
        </p:txBody>
      </p:sp>
    </p:spTree>
    <p:extLst>
      <p:ext uri="{BB962C8B-B14F-4D97-AF65-F5344CB8AC3E}">
        <p14:creationId xmlns="" xmlns:p14="http://schemas.microsoft.com/office/powerpoint/2010/main" val="1755285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CB15C9-0F2B-435E-92CB-7B94A3A7B5A2}"/>
              </a:ext>
            </a:extLst>
          </p:cNvPr>
          <p:cNvSpPr/>
          <p:nvPr/>
        </p:nvSpPr>
        <p:spPr>
          <a:xfrm>
            <a:off x="379465" y="6521613"/>
            <a:ext cx="4806509" cy="291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15000"/>
              </a:lnSpc>
            </a:pPr>
            <a:r>
              <a:rPr lang="en-GB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Source: National Bureau of Statistics; Chart: NESG Research</a:t>
            </a:r>
            <a:endParaRPr 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8">
            <a:extLst>
              <a:ext uri="{FF2B5EF4-FFF2-40B4-BE49-F238E27FC236}">
                <a16:creationId xmlns="" xmlns:a16="http://schemas.microsoft.com/office/drawing/2014/main" id="{7CC4A5D2-1DFF-42F1-9F90-C1C110D0C6E0}"/>
              </a:ext>
            </a:extLst>
          </p:cNvPr>
          <p:cNvSpPr txBox="1"/>
          <p:nvPr/>
        </p:nvSpPr>
        <p:spPr>
          <a:xfrm>
            <a:off x="817817" y="1610437"/>
            <a:ext cx="10400643" cy="14157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endParaRPr lang="en-US" sz="3200" dirty="0" smtClean="0"/>
          </a:p>
          <a:p>
            <a:endParaRPr lang="en-US" sz="3000" b="1" dirty="0" smtClean="0">
              <a:latin typeface="Open Sans" charset="0"/>
              <a:ea typeface="Open Sans" charset="0"/>
              <a:cs typeface="Open Sans" charset="0"/>
            </a:endParaRPr>
          </a:p>
          <a:p>
            <a:endParaRPr lang="en-US" sz="3000" b="1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E3478C9-F30F-FD7D-1C25-3B226DD99CF1}"/>
              </a:ext>
            </a:extLst>
          </p:cNvPr>
          <p:cNvGrpSpPr/>
          <p:nvPr/>
        </p:nvGrpSpPr>
        <p:grpSpPr>
          <a:xfrm>
            <a:off x="8153283" y="376461"/>
            <a:ext cx="3661538" cy="968930"/>
            <a:chOff x="8153283" y="376461"/>
            <a:chExt cx="3661538" cy="96893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E87E82C5-253D-84EF-6862-B6F9B15538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6176" t="49541" r="18966" b="11824"/>
            <a:stretch/>
          </p:blipFill>
          <p:spPr>
            <a:xfrm>
              <a:off x="10188191" y="376461"/>
              <a:ext cx="1626630" cy="968930"/>
            </a:xfrm>
            <a:prstGeom prst="rect">
              <a:avLst/>
            </a:prstGeom>
          </p:spPr>
        </p:pic>
        <p:pic>
          <p:nvPicPr>
            <p:cNvPr id="4" name="Picture 2" descr="Home - AERC">
              <a:extLst>
                <a:ext uri="{FF2B5EF4-FFF2-40B4-BE49-F238E27FC236}">
                  <a16:creationId xmlns="" xmlns:a16="http://schemas.microsoft.com/office/drawing/2014/main" id="{F665DC21-079C-C147-9B01-268CF045F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917" y="391451"/>
              <a:ext cx="877495" cy="8774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Bill &amp; Melinda Gates Foundation Logo - Bill And Melinda Gates Logo Vector,  HD Png Download , Transparent Png Image - PNGitem">
              <a:extLst>
                <a:ext uri="{FF2B5EF4-FFF2-40B4-BE49-F238E27FC236}">
                  <a16:creationId xmlns="" xmlns:a16="http://schemas.microsoft.com/office/drawing/2014/main" id="{57AADFD5-2B96-5D2A-47AB-833D509F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ackgroundRemoval t="9781" b="89882" l="9651" r="91628">
                          <a14:foregroundMark x1="14186" y1="10455" x2="14186" y2="10455"/>
                          <a14:foregroundMark x1="20930" y1="18381" x2="20930" y2="18381"/>
                          <a14:foregroundMark x1="9767" y1="43508" x2="9767" y2="43508"/>
                          <a14:foregroundMark x1="27442" y1="15514" x2="27442" y2="15514"/>
                          <a14:foregroundMark x1="35814" y1="12985" x2="35814" y2="12985"/>
                          <a14:foregroundMark x1="50930" y1="10455" x2="50930" y2="10455"/>
                          <a14:foregroundMark x1="49070" y1="17538" x2="49070" y2="17538"/>
                          <a14:foregroundMark x1="59651" y1="34233" x2="59651" y2="34233"/>
                          <a14:foregroundMark x1="64419" y1="38111" x2="64419" y2="38111"/>
                          <a14:foregroundMark x1="78721" y1="37268" x2="78721" y2="37268"/>
                          <a14:foregroundMark x1="45349" y1="41821" x2="45349" y2="41821"/>
                          <a14:foregroundMark x1="36395" y1="38617" x2="36395" y2="38617"/>
                          <a14:foregroundMark x1="27907" y1="38954" x2="27907" y2="38954"/>
                          <a14:foregroundMark x1="39070" y1="58179" x2="39070" y2="58179"/>
                          <a14:foregroundMark x1="57674" y1="65767" x2="57674" y2="65767"/>
                          <a14:foregroundMark x1="64884" y1="69140" x2="64884" y2="69140"/>
                          <a14:foregroundMark x1="73256" y1="64587" x2="73256" y2="64587"/>
                          <a14:foregroundMark x1="81395" y1="61551" x2="81395" y2="61551"/>
                          <a14:foregroundMark x1="91628" y1="82462" x2="91628" y2="82462"/>
                          <a14:foregroundMark x1="84884" y1="83305" x2="84884" y2="83305"/>
                          <a14:foregroundMark x1="78488" y1="82462" x2="78488" y2="82462"/>
                          <a14:foregroundMark x1="73256" y1="83137" x2="73256" y2="83137"/>
                          <a14:foregroundMark x1="79302" y1="77572" x2="79302" y2="77572"/>
                          <a14:foregroundMark x1="64070" y1="78078" x2="64070" y2="78078"/>
                          <a14:foregroundMark x1="69419" y1="82293" x2="69419" y2="82293"/>
                          <a14:foregroundMark x1="53256" y1="83980" x2="53256" y2="83980"/>
                          <a14:foregroundMark x1="74302" y1="87015" x2="74302" y2="87015"/>
                          <a14:foregroundMark x1="78605" y1="87015" x2="78605" y2="87015"/>
                          <a14:foregroundMark x1="63140" y1="86678" x2="63140" y2="86678"/>
                          <a14:foregroundMark x1="55814" y1="87521" x2="55814" y2="87521"/>
                          <a14:foregroundMark x1="47791" y1="84823" x2="47791" y2="84823"/>
                          <a14:foregroundMark x1="48721" y1="87015" x2="48721" y2="87015"/>
                          <a14:foregroundMark x1="41860" y1="84486" x2="41860" y2="84486"/>
                          <a14:foregroundMark x1="34419" y1="81619" x2="34419" y2="816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283" y="391451"/>
              <a:ext cx="1271634" cy="87683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Google Shape;78;p1">
            <a:extLst>
              <a:ext uri="{FF2B5EF4-FFF2-40B4-BE49-F238E27FC236}">
                <a16:creationId xmlns="" xmlns:a16="http://schemas.microsoft.com/office/drawing/2014/main" id="{C995D8A4-27B2-7E13-9272-9F4A29B69188}"/>
              </a:ext>
            </a:extLst>
          </p:cNvPr>
          <p:cNvGraphicFramePr/>
          <p:nvPr/>
        </p:nvGraphicFramePr>
        <p:xfrm>
          <a:off x="0" y="6297550"/>
          <a:ext cx="12192000" cy="560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0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Google Shape;79;p1">
            <a:extLst>
              <a:ext uri="{FF2B5EF4-FFF2-40B4-BE49-F238E27FC236}">
                <a16:creationId xmlns="" xmlns:a16="http://schemas.microsoft.com/office/drawing/2014/main" id="{57731ACB-72E9-E370-5412-6C166DE6B74A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711201" y="6473953"/>
            <a:ext cx="3810943" cy="18849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33D1DF8-7596-B739-85E7-88C1A182B064}"/>
              </a:ext>
            </a:extLst>
          </p:cNvPr>
          <p:cNvSpPr txBox="1"/>
          <p:nvPr/>
        </p:nvSpPr>
        <p:spPr>
          <a:xfrm>
            <a:off x="491336" y="955343"/>
            <a:ext cx="1084995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 Findings: </a:t>
            </a:r>
            <a:endParaRPr lang="en-US" sz="18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*Historic state capacity still matters for mass school enrolment, for UPE and UBE cohorts . It increases enrolments by 8.65  %for UPE cohorts and  by 9.53 % for UBE cohorts.  </a:t>
            </a:r>
          </a:p>
          <a:p>
            <a:endParaRPr lang="en-US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*Historic investment in religious education (</a:t>
            </a:r>
            <a:r>
              <a:rPr lang="en-US" sz="20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Koranic</a:t>
            </a:r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education) reduces school enrolment for UPE and UBE cohorts by 14.24 % and 12.7 %  respectively.</a:t>
            </a: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*Finally, the impact of state centralization on school enrolment for UPE and UBE cohorts when highly centralized districts also invest heavily in </a:t>
            </a:r>
            <a:r>
              <a:rPr lang="en-US" sz="2000" b="1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koranic</a:t>
            </a:r>
            <a:r>
              <a:rPr lang="en-US" sz="2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education. It is by 5.79 % and 8.75 % for UPE and UBE cohorts respectively.</a:t>
            </a:r>
            <a:endParaRPr lang="en-US" sz="20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5285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16343</TotalTime>
  <Words>638</Words>
  <Application>Microsoft Office PowerPoint</Application>
  <PresentationFormat>Custom</PresentationFormat>
  <Paragraphs>79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ADEWOLE MUSILIU ADEOLU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Shakirudeen Taiwo</dc:creator>
  <cp:lastModifiedBy>HP COMPUTER</cp:lastModifiedBy>
  <cp:revision>571</cp:revision>
  <dcterms:created xsi:type="dcterms:W3CDTF">2022-01-23T08:43:42Z</dcterms:created>
  <dcterms:modified xsi:type="dcterms:W3CDTF">2023-07-17T20:50:46Z</dcterms:modified>
</cp:coreProperties>
</file>